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16" r:id="rId4"/>
    <p:sldMasterId id="2147483780" r:id="rId5"/>
    <p:sldMasterId id="2147483828" r:id="rId6"/>
    <p:sldMasterId id="2147483840" r:id="rId7"/>
  </p:sldMasterIdLst>
  <p:notesMasterIdLst>
    <p:notesMasterId r:id="rId42"/>
  </p:notesMasterIdLst>
  <p:sldIdLst>
    <p:sldId id="256" r:id="rId8"/>
    <p:sldId id="353" r:id="rId9"/>
    <p:sldId id="258" r:id="rId10"/>
    <p:sldId id="367" r:id="rId11"/>
    <p:sldId id="368" r:id="rId12"/>
    <p:sldId id="260" r:id="rId13"/>
    <p:sldId id="291" r:id="rId14"/>
    <p:sldId id="262" r:id="rId15"/>
    <p:sldId id="376" r:id="rId16"/>
    <p:sldId id="324" r:id="rId17"/>
    <p:sldId id="292" r:id="rId18"/>
    <p:sldId id="293" r:id="rId19"/>
    <p:sldId id="326" r:id="rId20"/>
    <p:sldId id="328" r:id="rId21"/>
    <p:sldId id="329" r:id="rId22"/>
    <p:sldId id="361" r:id="rId23"/>
    <p:sldId id="366" r:id="rId24"/>
    <p:sldId id="362" r:id="rId25"/>
    <p:sldId id="363" r:id="rId26"/>
    <p:sldId id="357" r:id="rId27"/>
    <p:sldId id="336" r:id="rId28"/>
    <p:sldId id="337" r:id="rId29"/>
    <p:sldId id="338" r:id="rId30"/>
    <p:sldId id="339" r:id="rId31"/>
    <p:sldId id="373" r:id="rId32"/>
    <p:sldId id="310" r:id="rId33"/>
    <p:sldId id="317" r:id="rId34"/>
    <p:sldId id="312" r:id="rId35"/>
    <p:sldId id="344" r:id="rId36"/>
    <p:sldId id="318" r:id="rId37"/>
    <p:sldId id="319" r:id="rId38"/>
    <p:sldId id="372" r:id="rId39"/>
    <p:sldId id="321" r:id="rId40"/>
    <p:sldId id="35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co Micheli" initials="F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CC00"/>
    <a:srgbClr val="33CC33"/>
    <a:srgbClr val="004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5226" autoAdjust="0"/>
  </p:normalViewPr>
  <p:slideViewPr>
    <p:cSldViewPr snapToGrid="0">
      <p:cViewPr varScale="1">
        <p:scale>
          <a:sx n="89" d="100"/>
          <a:sy n="89" d="100"/>
        </p:scale>
        <p:origin x="1092" y="84"/>
      </p:cViewPr>
      <p:guideLst>
        <p:guide orient="horz" pos="2160"/>
        <p:guide pos="3840"/>
      </p:guideLst>
    </p:cSldViewPr>
  </p:slideViewPr>
  <p:outlineViewPr>
    <p:cViewPr>
      <p:scale>
        <a:sx n="33" d="100"/>
        <a:sy n="33" d="100"/>
      </p:scale>
      <p:origin x="0" y="0"/>
    </p:cViewPr>
    <p:sldLst>
      <p:sld r:id="rId1" collapse="1"/>
    </p:sldLst>
  </p:outlin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08024-59CB-4662-93EC-9BC606183642}" type="datetimeFigureOut">
              <a:rPr lang="it-IT" smtClean="0"/>
              <a:pPr/>
              <a:t>20/05/2025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22002-6BC6-45DB-AD2A-5CF1F6012BC7}" type="slidenum">
              <a:rPr lang="it-IT" smtClean="0"/>
              <a:pPr/>
              <a:t>‹N›</a:t>
            </a:fld>
            <a:endParaRPr lang="it-IT"/>
          </a:p>
        </p:txBody>
      </p:sp>
    </p:spTree>
    <p:extLst>
      <p:ext uri="{BB962C8B-B14F-4D97-AF65-F5344CB8AC3E}">
        <p14:creationId xmlns:p14="http://schemas.microsoft.com/office/powerpoint/2010/main" val="3206610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422002-6BC6-45DB-AD2A-5CF1F6012BC7}"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340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422002-6BC6-45DB-AD2A-5CF1F6012BC7}"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2285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6C2A4DA-C8D9-4CEE-B329-BD13FA05E17B}" type="datetime1">
              <a:rPr lang="it-IT" smtClean="0"/>
              <a:pPr/>
              <a:t>20/05/2025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CFDACF-13EC-4135-9547-E4FC8DE1E292}" type="slidenum">
              <a:rPr lang="it-IT" smtClean="0"/>
              <a:pPr/>
              <a:t>‹N›</a:t>
            </a:fld>
            <a:endParaRPr lang="it-IT"/>
          </a:p>
        </p:txBody>
      </p:sp>
    </p:spTree>
    <p:extLst>
      <p:ext uri="{BB962C8B-B14F-4D97-AF65-F5344CB8AC3E}">
        <p14:creationId xmlns:p14="http://schemas.microsoft.com/office/powerpoint/2010/main" val="1845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C5461E2-978C-4D11-BA24-339B06358A9B}" type="datetime1">
              <a:rPr lang="it-IT" smtClean="0"/>
              <a:pPr/>
              <a:t>20/05/2025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CCFDACF-13EC-4135-9547-E4FC8DE1E292}" type="slidenum">
              <a:rPr lang="it-IT" smtClean="0"/>
              <a:pPr/>
              <a:t>‹N›</a:t>
            </a:fld>
            <a:endParaRPr lang="it-IT"/>
          </a:p>
        </p:txBody>
      </p:sp>
    </p:spTree>
    <p:extLst>
      <p:ext uri="{BB962C8B-B14F-4D97-AF65-F5344CB8AC3E}">
        <p14:creationId xmlns:p14="http://schemas.microsoft.com/office/powerpoint/2010/main" val="163738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093984D-D3C4-4FD9-BF6F-914C7F361A48}" type="datetime1">
              <a:rPr lang="it-IT" smtClean="0"/>
              <a:pPr/>
              <a:t>20/05/2025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CCFDACF-13EC-4135-9547-E4FC8DE1E292}" type="slidenum">
              <a:rPr lang="it-IT" smtClean="0"/>
              <a:pPr/>
              <a:t>‹N›</a:t>
            </a:fld>
            <a:endParaRPr lang="it-IT"/>
          </a:p>
        </p:txBody>
      </p:sp>
    </p:spTree>
    <p:extLst>
      <p:ext uri="{BB962C8B-B14F-4D97-AF65-F5344CB8AC3E}">
        <p14:creationId xmlns:p14="http://schemas.microsoft.com/office/powerpoint/2010/main" val="2837149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4D5CADF-10E8-4FD8-95E3-C08A6A1EE6FC}" type="datetime1">
              <a:rPr lang="it-IT" smtClean="0"/>
              <a:t>20/05/2025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CFDACF-13EC-4135-9547-E4FC8DE1E292}" type="slidenum">
              <a:rPr lang="it-IT" smtClean="0"/>
              <a:t>‹N›</a:t>
            </a:fld>
            <a:endParaRPr lang="it-IT"/>
          </a:p>
        </p:txBody>
      </p:sp>
    </p:spTree>
    <p:extLst>
      <p:ext uri="{BB962C8B-B14F-4D97-AF65-F5344CB8AC3E}">
        <p14:creationId xmlns:p14="http://schemas.microsoft.com/office/powerpoint/2010/main" val="2243648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6C2A4DA-C8D9-4CEE-B329-BD13FA05E17B}" type="datetime1">
              <a:rPr lang="it-IT" smtClean="0"/>
              <a:pPr/>
              <a:t>20/05/2025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CFDACF-13EC-4135-9547-E4FC8DE1E292}" type="slidenum">
              <a:rPr lang="it-IT" smtClean="0"/>
              <a:pPr/>
              <a:t>‹N›</a:t>
            </a:fld>
            <a:endParaRPr lang="it-IT"/>
          </a:p>
        </p:txBody>
      </p:sp>
    </p:spTree>
    <p:extLst>
      <p:ext uri="{BB962C8B-B14F-4D97-AF65-F5344CB8AC3E}">
        <p14:creationId xmlns:p14="http://schemas.microsoft.com/office/powerpoint/2010/main" val="3434002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4D5CADF-10E8-4FD8-95E3-C08A6A1EE6FC}" type="datetime1">
              <a:rPr lang="it-IT" smtClean="0"/>
              <a:pPr/>
              <a:t>20/05/2025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CFDACF-13EC-4135-9547-E4FC8DE1E292}" type="slidenum">
              <a:rPr lang="it-IT" smtClean="0"/>
              <a:pPr/>
              <a:t>‹N›</a:t>
            </a:fld>
            <a:endParaRPr lang="it-IT"/>
          </a:p>
        </p:txBody>
      </p:sp>
    </p:spTree>
    <p:extLst>
      <p:ext uri="{BB962C8B-B14F-4D97-AF65-F5344CB8AC3E}">
        <p14:creationId xmlns:p14="http://schemas.microsoft.com/office/powerpoint/2010/main" val="3677785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FC66159F-3706-471A-88AF-CB88ABC80331}" type="datetime1">
              <a:rPr lang="it-IT" smtClean="0"/>
              <a:pPr/>
              <a:t>20/05/2025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CFDACF-13EC-4135-9547-E4FC8DE1E292}" type="slidenum">
              <a:rPr lang="it-IT" smtClean="0"/>
              <a:pPr/>
              <a:t>‹N›</a:t>
            </a:fld>
            <a:endParaRPr lang="it-IT"/>
          </a:p>
        </p:txBody>
      </p:sp>
    </p:spTree>
    <p:extLst>
      <p:ext uri="{BB962C8B-B14F-4D97-AF65-F5344CB8AC3E}">
        <p14:creationId xmlns:p14="http://schemas.microsoft.com/office/powerpoint/2010/main" val="1856640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6A6016E6-8EB1-4277-8712-CE3C73B68303}" type="datetime1">
              <a:rPr lang="it-IT" smtClean="0"/>
              <a:pPr/>
              <a:t>20/05/2025</a:t>
            </a:fld>
            <a:endParaRPr lang="it-IT"/>
          </a:p>
        </p:txBody>
      </p:sp>
      <p:sp>
        <p:nvSpPr>
          <p:cNvPr id="9" name="Footer Placeholder 8"/>
          <p:cNvSpPr>
            <a:spLocks noGrp="1"/>
          </p:cNvSpPr>
          <p:nvPr>
            <p:ph type="ftr" sz="quarter" idx="11"/>
          </p:nvPr>
        </p:nvSpPr>
        <p:spPr/>
        <p:txBody>
          <a:bodyPr/>
          <a:lstStyle/>
          <a:p>
            <a:endParaRPr lang="it-IT"/>
          </a:p>
        </p:txBody>
      </p:sp>
      <p:sp>
        <p:nvSpPr>
          <p:cNvPr id="10" name="Slide Number Placeholder 9"/>
          <p:cNvSpPr>
            <a:spLocks noGrp="1"/>
          </p:cNvSpPr>
          <p:nvPr>
            <p:ph type="sldNum" sz="quarter" idx="12"/>
          </p:nvPr>
        </p:nvSpPr>
        <p:spPr/>
        <p:txBody>
          <a:bodyPr/>
          <a:lstStyle/>
          <a:p>
            <a:fld id="{BCCFDACF-13EC-4135-9547-E4FC8DE1E292}" type="slidenum">
              <a:rPr lang="it-IT" smtClean="0"/>
              <a:pPr/>
              <a:t>‹N›</a:t>
            </a:fld>
            <a:endParaRPr lang="it-IT"/>
          </a:p>
        </p:txBody>
      </p:sp>
    </p:spTree>
    <p:extLst>
      <p:ext uri="{BB962C8B-B14F-4D97-AF65-F5344CB8AC3E}">
        <p14:creationId xmlns:p14="http://schemas.microsoft.com/office/powerpoint/2010/main" val="4049708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Date Placeholder 1"/>
          <p:cNvSpPr>
            <a:spLocks noGrp="1"/>
          </p:cNvSpPr>
          <p:nvPr>
            <p:ph type="dt" sz="half" idx="10"/>
          </p:nvPr>
        </p:nvSpPr>
        <p:spPr/>
        <p:txBody>
          <a:bodyPr/>
          <a:lstStyle/>
          <a:p>
            <a:fld id="{159B0CD7-86D4-4C92-B2A8-7C7519FBD723}" type="datetime1">
              <a:rPr lang="it-IT" smtClean="0"/>
              <a:pPr/>
              <a:t>20/05/2025</a:t>
            </a:fld>
            <a:endParaRPr lang="it-IT"/>
          </a:p>
        </p:txBody>
      </p:sp>
      <p:sp>
        <p:nvSpPr>
          <p:cNvPr id="11" name="Footer Placeholder 10"/>
          <p:cNvSpPr>
            <a:spLocks noGrp="1"/>
          </p:cNvSpPr>
          <p:nvPr>
            <p:ph type="ftr" sz="quarter" idx="11"/>
          </p:nvPr>
        </p:nvSpPr>
        <p:spPr/>
        <p:txBody>
          <a:bodyPr/>
          <a:lstStyle/>
          <a:p>
            <a:endParaRPr lang="it-IT"/>
          </a:p>
        </p:txBody>
      </p:sp>
      <p:sp>
        <p:nvSpPr>
          <p:cNvPr id="12" name="Slide Number Placeholder 11"/>
          <p:cNvSpPr>
            <a:spLocks noGrp="1"/>
          </p:cNvSpPr>
          <p:nvPr>
            <p:ph type="sldNum" sz="quarter" idx="12"/>
          </p:nvPr>
        </p:nvSpPr>
        <p:spPr/>
        <p:txBody>
          <a:bodyPr/>
          <a:lstStyle/>
          <a:p>
            <a:fld id="{BCCFDACF-13EC-4135-9547-E4FC8DE1E292}" type="slidenum">
              <a:rPr lang="it-IT" smtClean="0"/>
              <a:pPr/>
              <a:t>‹N›</a:t>
            </a:fld>
            <a:endParaRPr lang="it-IT"/>
          </a:p>
        </p:txBody>
      </p:sp>
    </p:spTree>
    <p:extLst>
      <p:ext uri="{BB962C8B-B14F-4D97-AF65-F5344CB8AC3E}">
        <p14:creationId xmlns:p14="http://schemas.microsoft.com/office/powerpoint/2010/main" val="4184572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a:t>
            </a:r>
            <a:endParaRPr lang="en-US" dirty="0"/>
          </a:p>
        </p:txBody>
      </p:sp>
      <p:sp>
        <p:nvSpPr>
          <p:cNvPr id="2" name="Date Placeholder 1"/>
          <p:cNvSpPr>
            <a:spLocks noGrp="1"/>
          </p:cNvSpPr>
          <p:nvPr>
            <p:ph type="dt" sz="half" idx="10"/>
          </p:nvPr>
        </p:nvSpPr>
        <p:spPr/>
        <p:txBody>
          <a:bodyPr/>
          <a:lstStyle/>
          <a:p>
            <a:fld id="{0D2B36A9-5095-471A-88EC-5994F7F6AFD6}" type="datetime1">
              <a:rPr lang="it-IT" smtClean="0"/>
              <a:pPr/>
              <a:t>20/05/2025</a:t>
            </a:fld>
            <a:endParaRPr lang="it-IT"/>
          </a:p>
        </p:txBody>
      </p:sp>
      <p:sp>
        <p:nvSpPr>
          <p:cNvPr id="7" name="Footer Placeholder 6"/>
          <p:cNvSpPr>
            <a:spLocks noGrp="1"/>
          </p:cNvSpPr>
          <p:nvPr>
            <p:ph type="ftr" sz="quarter" idx="11"/>
          </p:nvPr>
        </p:nvSpPr>
        <p:spPr/>
        <p:txBody>
          <a:bodyPr/>
          <a:lstStyle/>
          <a:p>
            <a:endParaRPr lang="it-IT"/>
          </a:p>
        </p:txBody>
      </p:sp>
      <p:sp>
        <p:nvSpPr>
          <p:cNvPr id="8" name="Slide Number Placeholder 7"/>
          <p:cNvSpPr>
            <a:spLocks noGrp="1"/>
          </p:cNvSpPr>
          <p:nvPr>
            <p:ph type="sldNum" sz="quarter" idx="12"/>
          </p:nvPr>
        </p:nvSpPr>
        <p:spPr/>
        <p:txBody>
          <a:bodyPr/>
          <a:lstStyle/>
          <a:p>
            <a:fld id="{BCCFDACF-13EC-4135-9547-E4FC8DE1E292}" type="slidenum">
              <a:rPr lang="it-IT" smtClean="0"/>
              <a:pPr/>
              <a:t>‹N›</a:t>
            </a:fld>
            <a:endParaRPr lang="it-IT"/>
          </a:p>
        </p:txBody>
      </p:sp>
    </p:spTree>
    <p:extLst>
      <p:ext uri="{BB962C8B-B14F-4D97-AF65-F5344CB8AC3E}">
        <p14:creationId xmlns:p14="http://schemas.microsoft.com/office/powerpoint/2010/main" val="783393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916D40-AB04-42CD-B3A4-1D861FD22B94}" type="datetime1">
              <a:rPr lang="it-IT" smtClean="0"/>
              <a:pPr/>
              <a:t>20/05/2025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CCFDACF-13EC-4135-9547-E4FC8DE1E292}" type="slidenum">
              <a:rPr lang="it-IT" smtClean="0"/>
              <a:pPr/>
              <a:t>‹N›</a:t>
            </a:fld>
            <a:endParaRPr lang="it-IT"/>
          </a:p>
        </p:txBody>
      </p:sp>
    </p:spTree>
    <p:extLst>
      <p:ext uri="{BB962C8B-B14F-4D97-AF65-F5344CB8AC3E}">
        <p14:creationId xmlns:p14="http://schemas.microsoft.com/office/powerpoint/2010/main" val="2882159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4D5CADF-10E8-4FD8-95E3-C08A6A1EE6FC}" type="datetime1">
              <a:rPr lang="it-IT" smtClean="0"/>
              <a:pPr/>
              <a:t>20/05/2025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CFDACF-13EC-4135-9547-E4FC8DE1E292}" type="slidenum">
              <a:rPr lang="it-IT" smtClean="0"/>
              <a:pPr/>
              <a:t>‹N›</a:t>
            </a:fld>
            <a:endParaRPr lang="it-IT"/>
          </a:p>
        </p:txBody>
      </p:sp>
    </p:spTree>
    <p:extLst>
      <p:ext uri="{BB962C8B-B14F-4D97-AF65-F5344CB8AC3E}">
        <p14:creationId xmlns:p14="http://schemas.microsoft.com/office/powerpoint/2010/main" val="494167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it-IT"/>
              <a:t>Fare clic per modificare lo stile del titolo</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8" name="Date Placeholder 7"/>
          <p:cNvSpPr>
            <a:spLocks noGrp="1"/>
          </p:cNvSpPr>
          <p:nvPr>
            <p:ph type="dt" sz="half" idx="10"/>
          </p:nvPr>
        </p:nvSpPr>
        <p:spPr/>
        <p:txBody>
          <a:bodyPr/>
          <a:lstStyle/>
          <a:p>
            <a:fld id="{196F892F-D8FB-4FFA-A9DA-BA4EAD6C4E01}" type="datetime1">
              <a:rPr lang="it-IT" smtClean="0"/>
              <a:pPr/>
              <a:t>20/05/2025</a:t>
            </a:fld>
            <a:endParaRPr lang="it-IT"/>
          </a:p>
        </p:txBody>
      </p:sp>
      <p:sp>
        <p:nvSpPr>
          <p:cNvPr id="9" name="Footer Placeholder 8"/>
          <p:cNvSpPr>
            <a:spLocks noGrp="1"/>
          </p:cNvSpPr>
          <p:nvPr>
            <p:ph type="ftr" sz="quarter" idx="11"/>
          </p:nvPr>
        </p:nvSpPr>
        <p:spPr/>
        <p:txBody>
          <a:bodyPr/>
          <a:lstStyle/>
          <a:p>
            <a:endParaRPr lang="it-IT"/>
          </a:p>
        </p:txBody>
      </p:sp>
      <p:sp>
        <p:nvSpPr>
          <p:cNvPr id="10" name="Slide Number Placeholder 9"/>
          <p:cNvSpPr>
            <a:spLocks noGrp="1"/>
          </p:cNvSpPr>
          <p:nvPr>
            <p:ph type="sldNum" sz="quarter" idx="12"/>
          </p:nvPr>
        </p:nvSpPr>
        <p:spPr/>
        <p:txBody>
          <a:bodyPr/>
          <a:lstStyle/>
          <a:p>
            <a:fld id="{BCCFDACF-13EC-4135-9547-E4FC8DE1E292}" type="slidenum">
              <a:rPr lang="it-IT" smtClean="0"/>
              <a:pPr/>
              <a:t>‹N›</a:t>
            </a:fld>
            <a:endParaRPr lang="it-IT"/>
          </a:p>
        </p:txBody>
      </p:sp>
    </p:spTree>
    <p:extLst>
      <p:ext uri="{BB962C8B-B14F-4D97-AF65-F5344CB8AC3E}">
        <p14:creationId xmlns:p14="http://schemas.microsoft.com/office/powerpoint/2010/main" val="604814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8" name="Date Placeholder 7"/>
          <p:cNvSpPr>
            <a:spLocks noGrp="1"/>
          </p:cNvSpPr>
          <p:nvPr>
            <p:ph type="dt" sz="half" idx="10"/>
          </p:nvPr>
        </p:nvSpPr>
        <p:spPr/>
        <p:txBody>
          <a:bodyPr/>
          <a:lstStyle/>
          <a:p>
            <a:fld id="{D5FF52EE-26A6-4B31-97EA-205D3887B2CD}" type="datetime1">
              <a:rPr lang="it-IT" smtClean="0"/>
              <a:pPr/>
              <a:t>20/05/2025</a:t>
            </a:fld>
            <a:endParaRPr lang="it-IT"/>
          </a:p>
        </p:txBody>
      </p:sp>
      <p:sp>
        <p:nvSpPr>
          <p:cNvPr id="9" name="Footer Placeholder 8"/>
          <p:cNvSpPr>
            <a:spLocks noGrp="1"/>
          </p:cNvSpPr>
          <p:nvPr>
            <p:ph type="ftr" sz="quarter" idx="11"/>
          </p:nvPr>
        </p:nvSpPr>
        <p:spPr>
          <a:xfrm>
            <a:off x="3499101" y="6356350"/>
            <a:ext cx="5911517" cy="365125"/>
          </a:xfrm>
        </p:spPr>
        <p:txBody>
          <a:bodyPr/>
          <a:lstStyle/>
          <a:p>
            <a:endParaRPr lang="it-IT"/>
          </a:p>
        </p:txBody>
      </p:sp>
      <p:sp>
        <p:nvSpPr>
          <p:cNvPr id="10" name="Slide Number Placeholder 9"/>
          <p:cNvSpPr>
            <a:spLocks noGrp="1"/>
          </p:cNvSpPr>
          <p:nvPr>
            <p:ph type="sldNum" sz="quarter" idx="12"/>
          </p:nvPr>
        </p:nvSpPr>
        <p:spPr/>
        <p:txBody>
          <a:bodyPr/>
          <a:lstStyle/>
          <a:p>
            <a:fld id="{BCCFDACF-13EC-4135-9547-E4FC8DE1E292}" type="slidenum">
              <a:rPr lang="it-IT" smtClean="0"/>
              <a:pPr/>
              <a:t>‹N›</a:t>
            </a:fld>
            <a:endParaRPr lang="it-IT"/>
          </a:p>
        </p:txBody>
      </p:sp>
    </p:spTree>
    <p:extLst>
      <p:ext uri="{BB962C8B-B14F-4D97-AF65-F5344CB8AC3E}">
        <p14:creationId xmlns:p14="http://schemas.microsoft.com/office/powerpoint/2010/main" val="3023897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C5461E2-978C-4D11-BA24-339B06358A9B}" type="datetime1">
              <a:rPr lang="it-IT" smtClean="0"/>
              <a:pPr/>
              <a:t>20/05/2025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CCFDACF-13EC-4135-9547-E4FC8DE1E292}" type="slidenum">
              <a:rPr lang="it-IT" smtClean="0"/>
              <a:pPr/>
              <a:t>‹N›</a:t>
            </a:fld>
            <a:endParaRPr lang="it-IT"/>
          </a:p>
        </p:txBody>
      </p:sp>
    </p:spTree>
    <p:extLst>
      <p:ext uri="{BB962C8B-B14F-4D97-AF65-F5344CB8AC3E}">
        <p14:creationId xmlns:p14="http://schemas.microsoft.com/office/powerpoint/2010/main" val="3892052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093984D-D3C4-4FD9-BF6F-914C7F361A48}" type="datetime1">
              <a:rPr lang="it-IT" smtClean="0"/>
              <a:pPr/>
              <a:t>20/05/2025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CCFDACF-13EC-4135-9547-E4FC8DE1E292}" type="slidenum">
              <a:rPr lang="it-IT" smtClean="0"/>
              <a:pPr/>
              <a:t>‹N›</a:t>
            </a:fld>
            <a:endParaRPr lang="it-IT"/>
          </a:p>
        </p:txBody>
      </p:sp>
    </p:spTree>
    <p:extLst>
      <p:ext uri="{BB962C8B-B14F-4D97-AF65-F5344CB8AC3E}">
        <p14:creationId xmlns:p14="http://schemas.microsoft.com/office/powerpoint/2010/main" val="475693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6C2A4DA-C8D9-4CEE-B329-BD13FA05E17B}" type="datetime1">
              <a:rPr lang="it-IT" smtClean="0"/>
              <a:t>20/05/2025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CFDACF-13EC-4135-9547-E4FC8DE1E292}" type="slidenum">
              <a:rPr lang="it-IT" smtClean="0"/>
              <a:t>‹N›</a:t>
            </a:fld>
            <a:endParaRPr lang="it-IT"/>
          </a:p>
        </p:txBody>
      </p:sp>
    </p:spTree>
    <p:extLst>
      <p:ext uri="{BB962C8B-B14F-4D97-AF65-F5344CB8AC3E}">
        <p14:creationId xmlns:p14="http://schemas.microsoft.com/office/powerpoint/2010/main" val="1724049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4D5CADF-10E8-4FD8-95E3-C08A6A1EE6FC}" type="datetime1">
              <a:rPr lang="it-IT" smtClean="0"/>
              <a:t>20/05/2025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CFDACF-13EC-4135-9547-E4FC8DE1E292}" type="slidenum">
              <a:rPr lang="it-IT" smtClean="0"/>
              <a:t>‹N›</a:t>
            </a:fld>
            <a:endParaRPr lang="it-IT"/>
          </a:p>
        </p:txBody>
      </p:sp>
    </p:spTree>
    <p:extLst>
      <p:ext uri="{BB962C8B-B14F-4D97-AF65-F5344CB8AC3E}">
        <p14:creationId xmlns:p14="http://schemas.microsoft.com/office/powerpoint/2010/main" val="2903852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FC66159F-3706-471A-88AF-CB88ABC80331}" type="datetime1">
              <a:rPr lang="it-IT" smtClean="0"/>
              <a:t>20/05/2025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CFDACF-13EC-4135-9547-E4FC8DE1E292}" type="slidenum">
              <a:rPr lang="it-IT" smtClean="0"/>
              <a:t>‹N›</a:t>
            </a:fld>
            <a:endParaRPr lang="it-IT"/>
          </a:p>
        </p:txBody>
      </p:sp>
    </p:spTree>
    <p:extLst>
      <p:ext uri="{BB962C8B-B14F-4D97-AF65-F5344CB8AC3E}">
        <p14:creationId xmlns:p14="http://schemas.microsoft.com/office/powerpoint/2010/main" val="3265882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6A6016E6-8EB1-4277-8712-CE3C73B68303}" type="datetime1">
              <a:rPr lang="it-IT" smtClean="0"/>
              <a:t>20/05/2025</a:t>
            </a:fld>
            <a:endParaRPr lang="it-IT"/>
          </a:p>
        </p:txBody>
      </p:sp>
      <p:sp>
        <p:nvSpPr>
          <p:cNvPr id="9" name="Footer Placeholder 8"/>
          <p:cNvSpPr>
            <a:spLocks noGrp="1"/>
          </p:cNvSpPr>
          <p:nvPr>
            <p:ph type="ftr" sz="quarter" idx="11"/>
          </p:nvPr>
        </p:nvSpPr>
        <p:spPr/>
        <p:txBody>
          <a:bodyPr/>
          <a:lstStyle/>
          <a:p>
            <a:endParaRPr lang="it-IT"/>
          </a:p>
        </p:txBody>
      </p:sp>
      <p:sp>
        <p:nvSpPr>
          <p:cNvPr id="10" name="Slide Number Placeholder 9"/>
          <p:cNvSpPr>
            <a:spLocks noGrp="1"/>
          </p:cNvSpPr>
          <p:nvPr>
            <p:ph type="sldNum" sz="quarter" idx="12"/>
          </p:nvPr>
        </p:nvSpPr>
        <p:spPr/>
        <p:txBody>
          <a:bodyPr/>
          <a:lstStyle/>
          <a:p>
            <a:fld id="{BCCFDACF-13EC-4135-9547-E4FC8DE1E292}" type="slidenum">
              <a:rPr lang="it-IT" smtClean="0"/>
              <a:t>‹N›</a:t>
            </a:fld>
            <a:endParaRPr lang="it-IT"/>
          </a:p>
        </p:txBody>
      </p:sp>
    </p:spTree>
    <p:extLst>
      <p:ext uri="{BB962C8B-B14F-4D97-AF65-F5344CB8AC3E}">
        <p14:creationId xmlns:p14="http://schemas.microsoft.com/office/powerpoint/2010/main" val="190702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Date Placeholder 1"/>
          <p:cNvSpPr>
            <a:spLocks noGrp="1"/>
          </p:cNvSpPr>
          <p:nvPr>
            <p:ph type="dt" sz="half" idx="10"/>
          </p:nvPr>
        </p:nvSpPr>
        <p:spPr/>
        <p:txBody>
          <a:bodyPr/>
          <a:lstStyle/>
          <a:p>
            <a:fld id="{159B0CD7-86D4-4C92-B2A8-7C7519FBD723}" type="datetime1">
              <a:rPr lang="it-IT" smtClean="0"/>
              <a:t>20/05/2025</a:t>
            </a:fld>
            <a:endParaRPr lang="it-IT"/>
          </a:p>
        </p:txBody>
      </p:sp>
      <p:sp>
        <p:nvSpPr>
          <p:cNvPr id="11" name="Footer Placeholder 10"/>
          <p:cNvSpPr>
            <a:spLocks noGrp="1"/>
          </p:cNvSpPr>
          <p:nvPr>
            <p:ph type="ftr" sz="quarter" idx="11"/>
          </p:nvPr>
        </p:nvSpPr>
        <p:spPr/>
        <p:txBody>
          <a:bodyPr/>
          <a:lstStyle/>
          <a:p>
            <a:endParaRPr lang="it-IT"/>
          </a:p>
        </p:txBody>
      </p:sp>
      <p:sp>
        <p:nvSpPr>
          <p:cNvPr id="12" name="Slide Number Placeholder 11"/>
          <p:cNvSpPr>
            <a:spLocks noGrp="1"/>
          </p:cNvSpPr>
          <p:nvPr>
            <p:ph type="sldNum" sz="quarter" idx="12"/>
          </p:nvPr>
        </p:nvSpPr>
        <p:spPr/>
        <p:txBody>
          <a:bodyPr/>
          <a:lstStyle/>
          <a:p>
            <a:fld id="{BCCFDACF-13EC-4135-9547-E4FC8DE1E292}" type="slidenum">
              <a:rPr lang="it-IT" smtClean="0"/>
              <a:t>‹N›</a:t>
            </a:fld>
            <a:endParaRPr lang="it-IT"/>
          </a:p>
        </p:txBody>
      </p:sp>
    </p:spTree>
    <p:extLst>
      <p:ext uri="{BB962C8B-B14F-4D97-AF65-F5344CB8AC3E}">
        <p14:creationId xmlns:p14="http://schemas.microsoft.com/office/powerpoint/2010/main" val="4113799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a:t>
            </a:r>
            <a:endParaRPr lang="en-US" dirty="0"/>
          </a:p>
        </p:txBody>
      </p:sp>
      <p:sp>
        <p:nvSpPr>
          <p:cNvPr id="2" name="Date Placeholder 1"/>
          <p:cNvSpPr>
            <a:spLocks noGrp="1"/>
          </p:cNvSpPr>
          <p:nvPr>
            <p:ph type="dt" sz="half" idx="10"/>
          </p:nvPr>
        </p:nvSpPr>
        <p:spPr/>
        <p:txBody>
          <a:bodyPr/>
          <a:lstStyle/>
          <a:p>
            <a:fld id="{0D2B36A9-5095-471A-88EC-5994F7F6AFD6}" type="datetime1">
              <a:rPr lang="it-IT" smtClean="0"/>
              <a:t>20/05/2025</a:t>
            </a:fld>
            <a:endParaRPr lang="it-IT"/>
          </a:p>
        </p:txBody>
      </p:sp>
      <p:sp>
        <p:nvSpPr>
          <p:cNvPr id="7" name="Footer Placeholder 6"/>
          <p:cNvSpPr>
            <a:spLocks noGrp="1"/>
          </p:cNvSpPr>
          <p:nvPr>
            <p:ph type="ftr" sz="quarter" idx="11"/>
          </p:nvPr>
        </p:nvSpPr>
        <p:spPr/>
        <p:txBody>
          <a:bodyPr/>
          <a:lstStyle/>
          <a:p>
            <a:endParaRPr lang="it-IT"/>
          </a:p>
        </p:txBody>
      </p:sp>
      <p:sp>
        <p:nvSpPr>
          <p:cNvPr id="8" name="Slide Number Placeholder 7"/>
          <p:cNvSpPr>
            <a:spLocks noGrp="1"/>
          </p:cNvSpPr>
          <p:nvPr>
            <p:ph type="sldNum" sz="quarter" idx="12"/>
          </p:nvPr>
        </p:nvSpPr>
        <p:spPr/>
        <p:txBody>
          <a:bodyPr/>
          <a:lstStyle/>
          <a:p>
            <a:fld id="{BCCFDACF-13EC-4135-9547-E4FC8DE1E292}" type="slidenum">
              <a:rPr lang="it-IT" smtClean="0"/>
              <a:t>‹N›</a:t>
            </a:fld>
            <a:endParaRPr lang="it-IT"/>
          </a:p>
        </p:txBody>
      </p:sp>
    </p:spTree>
    <p:extLst>
      <p:ext uri="{BB962C8B-B14F-4D97-AF65-F5344CB8AC3E}">
        <p14:creationId xmlns:p14="http://schemas.microsoft.com/office/powerpoint/2010/main" val="1405721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FC66159F-3706-471A-88AF-CB88ABC80331}" type="datetime1">
              <a:rPr lang="it-IT" smtClean="0"/>
              <a:pPr/>
              <a:t>20/05/2025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CFDACF-13EC-4135-9547-E4FC8DE1E292}" type="slidenum">
              <a:rPr lang="it-IT" smtClean="0"/>
              <a:pPr/>
              <a:t>‹N›</a:t>
            </a:fld>
            <a:endParaRPr lang="it-IT"/>
          </a:p>
        </p:txBody>
      </p:sp>
    </p:spTree>
    <p:extLst>
      <p:ext uri="{BB962C8B-B14F-4D97-AF65-F5344CB8AC3E}">
        <p14:creationId xmlns:p14="http://schemas.microsoft.com/office/powerpoint/2010/main" val="714407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916D40-AB04-42CD-B3A4-1D861FD22B94}" type="datetime1">
              <a:rPr lang="it-IT" smtClean="0"/>
              <a:t>20/05/2025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CCFDACF-13EC-4135-9547-E4FC8DE1E292}" type="slidenum">
              <a:rPr lang="it-IT" smtClean="0"/>
              <a:t>‹N›</a:t>
            </a:fld>
            <a:endParaRPr lang="it-IT"/>
          </a:p>
        </p:txBody>
      </p:sp>
    </p:spTree>
    <p:extLst>
      <p:ext uri="{BB962C8B-B14F-4D97-AF65-F5344CB8AC3E}">
        <p14:creationId xmlns:p14="http://schemas.microsoft.com/office/powerpoint/2010/main" val="2648162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it-IT"/>
              <a:t>Fare clic per modificare lo stile del titolo</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8" name="Date Placeholder 7"/>
          <p:cNvSpPr>
            <a:spLocks noGrp="1"/>
          </p:cNvSpPr>
          <p:nvPr>
            <p:ph type="dt" sz="half" idx="10"/>
          </p:nvPr>
        </p:nvSpPr>
        <p:spPr/>
        <p:txBody>
          <a:bodyPr/>
          <a:lstStyle/>
          <a:p>
            <a:fld id="{196F892F-D8FB-4FFA-A9DA-BA4EAD6C4E01}" type="datetime1">
              <a:rPr lang="it-IT" smtClean="0"/>
              <a:t>20/05/2025</a:t>
            </a:fld>
            <a:endParaRPr lang="it-IT"/>
          </a:p>
        </p:txBody>
      </p:sp>
      <p:sp>
        <p:nvSpPr>
          <p:cNvPr id="9" name="Footer Placeholder 8"/>
          <p:cNvSpPr>
            <a:spLocks noGrp="1"/>
          </p:cNvSpPr>
          <p:nvPr>
            <p:ph type="ftr" sz="quarter" idx="11"/>
          </p:nvPr>
        </p:nvSpPr>
        <p:spPr/>
        <p:txBody>
          <a:bodyPr/>
          <a:lstStyle/>
          <a:p>
            <a:endParaRPr lang="it-IT"/>
          </a:p>
        </p:txBody>
      </p:sp>
      <p:sp>
        <p:nvSpPr>
          <p:cNvPr id="10" name="Slide Number Placeholder 9"/>
          <p:cNvSpPr>
            <a:spLocks noGrp="1"/>
          </p:cNvSpPr>
          <p:nvPr>
            <p:ph type="sldNum" sz="quarter" idx="12"/>
          </p:nvPr>
        </p:nvSpPr>
        <p:spPr/>
        <p:txBody>
          <a:bodyPr/>
          <a:lstStyle/>
          <a:p>
            <a:fld id="{BCCFDACF-13EC-4135-9547-E4FC8DE1E292}" type="slidenum">
              <a:rPr lang="it-IT" smtClean="0"/>
              <a:t>‹N›</a:t>
            </a:fld>
            <a:endParaRPr lang="it-IT"/>
          </a:p>
        </p:txBody>
      </p:sp>
    </p:spTree>
    <p:extLst>
      <p:ext uri="{BB962C8B-B14F-4D97-AF65-F5344CB8AC3E}">
        <p14:creationId xmlns:p14="http://schemas.microsoft.com/office/powerpoint/2010/main" val="1969442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8" name="Date Placeholder 7"/>
          <p:cNvSpPr>
            <a:spLocks noGrp="1"/>
          </p:cNvSpPr>
          <p:nvPr>
            <p:ph type="dt" sz="half" idx="10"/>
          </p:nvPr>
        </p:nvSpPr>
        <p:spPr/>
        <p:txBody>
          <a:bodyPr/>
          <a:lstStyle/>
          <a:p>
            <a:fld id="{D5FF52EE-26A6-4B31-97EA-205D3887B2CD}" type="datetime1">
              <a:rPr lang="it-IT" smtClean="0"/>
              <a:t>20/05/2025</a:t>
            </a:fld>
            <a:endParaRPr lang="it-IT"/>
          </a:p>
        </p:txBody>
      </p:sp>
      <p:sp>
        <p:nvSpPr>
          <p:cNvPr id="9" name="Footer Placeholder 8"/>
          <p:cNvSpPr>
            <a:spLocks noGrp="1"/>
          </p:cNvSpPr>
          <p:nvPr>
            <p:ph type="ftr" sz="quarter" idx="11"/>
          </p:nvPr>
        </p:nvSpPr>
        <p:spPr>
          <a:xfrm>
            <a:off x="3499101" y="6356350"/>
            <a:ext cx="5911517" cy="365125"/>
          </a:xfrm>
        </p:spPr>
        <p:txBody>
          <a:bodyPr/>
          <a:lstStyle/>
          <a:p>
            <a:endParaRPr lang="it-IT"/>
          </a:p>
        </p:txBody>
      </p:sp>
      <p:sp>
        <p:nvSpPr>
          <p:cNvPr id="10" name="Slide Number Placeholder 9"/>
          <p:cNvSpPr>
            <a:spLocks noGrp="1"/>
          </p:cNvSpPr>
          <p:nvPr>
            <p:ph type="sldNum" sz="quarter" idx="12"/>
          </p:nvPr>
        </p:nvSpPr>
        <p:spPr/>
        <p:txBody>
          <a:bodyPr/>
          <a:lstStyle/>
          <a:p>
            <a:fld id="{BCCFDACF-13EC-4135-9547-E4FC8DE1E292}" type="slidenum">
              <a:rPr lang="it-IT" smtClean="0"/>
              <a:t>‹N›</a:t>
            </a:fld>
            <a:endParaRPr lang="it-IT"/>
          </a:p>
        </p:txBody>
      </p:sp>
    </p:spTree>
    <p:extLst>
      <p:ext uri="{BB962C8B-B14F-4D97-AF65-F5344CB8AC3E}">
        <p14:creationId xmlns:p14="http://schemas.microsoft.com/office/powerpoint/2010/main" val="1016165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C5461E2-978C-4D11-BA24-339B06358A9B}" type="datetime1">
              <a:rPr lang="it-IT" smtClean="0"/>
              <a:t>20/05/2025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CCFDACF-13EC-4135-9547-E4FC8DE1E292}" type="slidenum">
              <a:rPr lang="it-IT" smtClean="0"/>
              <a:t>‹N›</a:t>
            </a:fld>
            <a:endParaRPr lang="it-IT"/>
          </a:p>
        </p:txBody>
      </p:sp>
    </p:spTree>
    <p:extLst>
      <p:ext uri="{BB962C8B-B14F-4D97-AF65-F5344CB8AC3E}">
        <p14:creationId xmlns:p14="http://schemas.microsoft.com/office/powerpoint/2010/main" val="1833869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093984D-D3C4-4FD9-BF6F-914C7F361A48}" type="datetime1">
              <a:rPr lang="it-IT" smtClean="0"/>
              <a:t>20/05/2025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CCFDACF-13EC-4135-9547-E4FC8DE1E292}" type="slidenum">
              <a:rPr lang="it-IT" smtClean="0"/>
              <a:t>‹N›</a:t>
            </a:fld>
            <a:endParaRPr lang="it-IT"/>
          </a:p>
        </p:txBody>
      </p:sp>
    </p:spTree>
    <p:extLst>
      <p:ext uri="{BB962C8B-B14F-4D97-AF65-F5344CB8AC3E}">
        <p14:creationId xmlns:p14="http://schemas.microsoft.com/office/powerpoint/2010/main" val="41551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6A6016E6-8EB1-4277-8712-CE3C73B68303}" type="datetime1">
              <a:rPr lang="it-IT" smtClean="0"/>
              <a:pPr/>
              <a:t>20/05/2025</a:t>
            </a:fld>
            <a:endParaRPr lang="it-IT"/>
          </a:p>
        </p:txBody>
      </p:sp>
      <p:sp>
        <p:nvSpPr>
          <p:cNvPr id="9" name="Footer Placeholder 8"/>
          <p:cNvSpPr>
            <a:spLocks noGrp="1"/>
          </p:cNvSpPr>
          <p:nvPr>
            <p:ph type="ftr" sz="quarter" idx="11"/>
          </p:nvPr>
        </p:nvSpPr>
        <p:spPr/>
        <p:txBody>
          <a:bodyPr/>
          <a:lstStyle/>
          <a:p>
            <a:endParaRPr lang="it-IT"/>
          </a:p>
        </p:txBody>
      </p:sp>
      <p:sp>
        <p:nvSpPr>
          <p:cNvPr id="10" name="Slide Number Placeholder 9"/>
          <p:cNvSpPr>
            <a:spLocks noGrp="1"/>
          </p:cNvSpPr>
          <p:nvPr>
            <p:ph type="sldNum" sz="quarter" idx="12"/>
          </p:nvPr>
        </p:nvSpPr>
        <p:spPr/>
        <p:txBody>
          <a:bodyPr/>
          <a:lstStyle/>
          <a:p>
            <a:fld id="{BCCFDACF-13EC-4135-9547-E4FC8DE1E292}" type="slidenum">
              <a:rPr lang="it-IT" smtClean="0"/>
              <a:pPr/>
              <a:t>‹N›</a:t>
            </a:fld>
            <a:endParaRPr lang="it-IT"/>
          </a:p>
        </p:txBody>
      </p:sp>
    </p:spTree>
    <p:extLst>
      <p:ext uri="{BB962C8B-B14F-4D97-AF65-F5344CB8AC3E}">
        <p14:creationId xmlns:p14="http://schemas.microsoft.com/office/powerpoint/2010/main" val="1515339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Date Placeholder 1"/>
          <p:cNvSpPr>
            <a:spLocks noGrp="1"/>
          </p:cNvSpPr>
          <p:nvPr>
            <p:ph type="dt" sz="half" idx="10"/>
          </p:nvPr>
        </p:nvSpPr>
        <p:spPr/>
        <p:txBody>
          <a:bodyPr/>
          <a:lstStyle/>
          <a:p>
            <a:fld id="{159B0CD7-86D4-4C92-B2A8-7C7519FBD723}" type="datetime1">
              <a:rPr lang="it-IT" smtClean="0"/>
              <a:pPr/>
              <a:t>20/05/2025</a:t>
            </a:fld>
            <a:endParaRPr lang="it-IT"/>
          </a:p>
        </p:txBody>
      </p:sp>
      <p:sp>
        <p:nvSpPr>
          <p:cNvPr id="11" name="Footer Placeholder 10"/>
          <p:cNvSpPr>
            <a:spLocks noGrp="1"/>
          </p:cNvSpPr>
          <p:nvPr>
            <p:ph type="ftr" sz="quarter" idx="11"/>
          </p:nvPr>
        </p:nvSpPr>
        <p:spPr/>
        <p:txBody>
          <a:bodyPr/>
          <a:lstStyle/>
          <a:p>
            <a:endParaRPr lang="it-IT"/>
          </a:p>
        </p:txBody>
      </p:sp>
      <p:sp>
        <p:nvSpPr>
          <p:cNvPr id="12" name="Slide Number Placeholder 11"/>
          <p:cNvSpPr>
            <a:spLocks noGrp="1"/>
          </p:cNvSpPr>
          <p:nvPr>
            <p:ph type="sldNum" sz="quarter" idx="12"/>
          </p:nvPr>
        </p:nvSpPr>
        <p:spPr/>
        <p:txBody>
          <a:bodyPr/>
          <a:lstStyle/>
          <a:p>
            <a:fld id="{BCCFDACF-13EC-4135-9547-E4FC8DE1E292}" type="slidenum">
              <a:rPr lang="it-IT" smtClean="0"/>
              <a:pPr/>
              <a:t>‹N›</a:t>
            </a:fld>
            <a:endParaRPr lang="it-IT"/>
          </a:p>
        </p:txBody>
      </p:sp>
    </p:spTree>
    <p:extLst>
      <p:ext uri="{BB962C8B-B14F-4D97-AF65-F5344CB8AC3E}">
        <p14:creationId xmlns:p14="http://schemas.microsoft.com/office/powerpoint/2010/main" val="236558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a:t>
            </a:r>
            <a:endParaRPr lang="en-US" dirty="0"/>
          </a:p>
        </p:txBody>
      </p:sp>
      <p:sp>
        <p:nvSpPr>
          <p:cNvPr id="2" name="Date Placeholder 1"/>
          <p:cNvSpPr>
            <a:spLocks noGrp="1"/>
          </p:cNvSpPr>
          <p:nvPr>
            <p:ph type="dt" sz="half" idx="10"/>
          </p:nvPr>
        </p:nvSpPr>
        <p:spPr/>
        <p:txBody>
          <a:bodyPr/>
          <a:lstStyle/>
          <a:p>
            <a:fld id="{0D2B36A9-5095-471A-88EC-5994F7F6AFD6}" type="datetime1">
              <a:rPr lang="it-IT" smtClean="0"/>
              <a:pPr/>
              <a:t>20/05/2025</a:t>
            </a:fld>
            <a:endParaRPr lang="it-IT"/>
          </a:p>
        </p:txBody>
      </p:sp>
      <p:sp>
        <p:nvSpPr>
          <p:cNvPr id="7" name="Footer Placeholder 6"/>
          <p:cNvSpPr>
            <a:spLocks noGrp="1"/>
          </p:cNvSpPr>
          <p:nvPr>
            <p:ph type="ftr" sz="quarter" idx="11"/>
          </p:nvPr>
        </p:nvSpPr>
        <p:spPr/>
        <p:txBody>
          <a:bodyPr/>
          <a:lstStyle/>
          <a:p>
            <a:endParaRPr lang="it-IT"/>
          </a:p>
        </p:txBody>
      </p:sp>
      <p:sp>
        <p:nvSpPr>
          <p:cNvPr id="8" name="Slide Number Placeholder 7"/>
          <p:cNvSpPr>
            <a:spLocks noGrp="1"/>
          </p:cNvSpPr>
          <p:nvPr>
            <p:ph type="sldNum" sz="quarter" idx="12"/>
          </p:nvPr>
        </p:nvSpPr>
        <p:spPr/>
        <p:txBody>
          <a:bodyPr/>
          <a:lstStyle/>
          <a:p>
            <a:fld id="{BCCFDACF-13EC-4135-9547-E4FC8DE1E292}" type="slidenum">
              <a:rPr lang="it-IT" smtClean="0"/>
              <a:pPr/>
              <a:t>‹N›</a:t>
            </a:fld>
            <a:endParaRPr lang="it-IT"/>
          </a:p>
        </p:txBody>
      </p:sp>
    </p:spTree>
    <p:extLst>
      <p:ext uri="{BB962C8B-B14F-4D97-AF65-F5344CB8AC3E}">
        <p14:creationId xmlns:p14="http://schemas.microsoft.com/office/powerpoint/2010/main" val="2429861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916D40-AB04-42CD-B3A4-1D861FD22B94}" type="datetime1">
              <a:rPr lang="it-IT" smtClean="0"/>
              <a:pPr/>
              <a:t>20/05/2025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CCFDACF-13EC-4135-9547-E4FC8DE1E292}" type="slidenum">
              <a:rPr lang="it-IT" smtClean="0"/>
              <a:pPr/>
              <a:t>‹N›</a:t>
            </a:fld>
            <a:endParaRPr lang="it-IT"/>
          </a:p>
        </p:txBody>
      </p:sp>
    </p:spTree>
    <p:extLst>
      <p:ext uri="{BB962C8B-B14F-4D97-AF65-F5344CB8AC3E}">
        <p14:creationId xmlns:p14="http://schemas.microsoft.com/office/powerpoint/2010/main" val="918635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it-IT"/>
              <a:t>Fare clic per modificare lo stile del titolo</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8" name="Date Placeholder 7"/>
          <p:cNvSpPr>
            <a:spLocks noGrp="1"/>
          </p:cNvSpPr>
          <p:nvPr>
            <p:ph type="dt" sz="half" idx="10"/>
          </p:nvPr>
        </p:nvSpPr>
        <p:spPr/>
        <p:txBody>
          <a:bodyPr/>
          <a:lstStyle/>
          <a:p>
            <a:fld id="{196F892F-D8FB-4FFA-A9DA-BA4EAD6C4E01}" type="datetime1">
              <a:rPr lang="it-IT" smtClean="0"/>
              <a:pPr/>
              <a:t>20/05/2025</a:t>
            </a:fld>
            <a:endParaRPr lang="it-IT"/>
          </a:p>
        </p:txBody>
      </p:sp>
      <p:sp>
        <p:nvSpPr>
          <p:cNvPr id="9" name="Footer Placeholder 8"/>
          <p:cNvSpPr>
            <a:spLocks noGrp="1"/>
          </p:cNvSpPr>
          <p:nvPr>
            <p:ph type="ftr" sz="quarter" idx="11"/>
          </p:nvPr>
        </p:nvSpPr>
        <p:spPr/>
        <p:txBody>
          <a:bodyPr/>
          <a:lstStyle/>
          <a:p>
            <a:endParaRPr lang="it-IT"/>
          </a:p>
        </p:txBody>
      </p:sp>
      <p:sp>
        <p:nvSpPr>
          <p:cNvPr id="10" name="Slide Number Placeholder 9"/>
          <p:cNvSpPr>
            <a:spLocks noGrp="1"/>
          </p:cNvSpPr>
          <p:nvPr>
            <p:ph type="sldNum" sz="quarter" idx="12"/>
          </p:nvPr>
        </p:nvSpPr>
        <p:spPr/>
        <p:txBody>
          <a:bodyPr/>
          <a:lstStyle/>
          <a:p>
            <a:fld id="{BCCFDACF-13EC-4135-9547-E4FC8DE1E292}" type="slidenum">
              <a:rPr lang="it-IT" smtClean="0"/>
              <a:pPr/>
              <a:t>‹N›</a:t>
            </a:fld>
            <a:endParaRPr lang="it-IT"/>
          </a:p>
        </p:txBody>
      </p:sp>
    </p:spTree>
    <p:extLst>
      <p:ext uri="{BB962C8B-B14F-4D97-AF65-F5344CB8AC3E}">
        <p14:creationId xmlns:p14="http://schemas.microsoft.com/office/powerpoint/2010/main" val="82013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8" name="Date Placeholder 7"/>
          <p:cNvSpPr>
            <a:spLocks noGrp="1"/>
          </p:cNvSpPr>
          <p:nvPr>
            <p:ph type="dt" sz="half" idx="10"/>
          </p:nvPr>
        </p:nvSpPr>
        <p:spPr/>
        <p:txBody>
          <a:bodyPr/>
          <a:lstStyle/>
          <a:p>
            <a:fld id="{D5FF52EE-26A6-4B31-97EA-205D3887B2CD}" type="datetime1">
              <a:rPr lang="it-IT" smtClean="0"/>
              <a:pPr/>
              <a:t>20/05/2025</a:t>
            </a:fld>
            <a:endParaRPr lang="it-IT"/>
          </a:p>
        </p:txBody>
      </p:sp>
      <p:sp>
        <p:nvSpPr>
          <p:cNvPr id="9" name="Footer Placeholder 8"/>
          <p:cNvSpPr>
            <a:spLocks noGrp="1"/>
          </p:cNvSpPr>
          <p:nvPr>
            <p:ph type="ftr" sz="quarter" idx="11"/>
          </p:nvPr>
        </p:nvSpPr>
        <p:spPr>
          <a:xfrm>
            <a:off x="3499101" y="6356350"/>
            <a:ext cx="5911517" cy="365125"/>
          </a:xfrm>
        </p:spPr>
        <p:txBody>
          <a:bodyPr/>
          <a:lstStyle/>
          <a:p>
            <a:endParaRPr lang="it-IT"/>
          </a:p>
        </p:txBody>
      </p:sp>
      <p:sp>
        <p:nvSpPr>
          <p:cNvPr id="10" name="Slide Number Placeholder 9"/>
          <p:cNvSpPr>
            <a:spLocks noGrp="1"/>
          </p:cNvSpPr>
          <p:nvPr>
            <p:ph type="sldNum" sz="quarter" idx="12"/>
          </p:nvPr>
        </p:nvSpPr>
        <p:spPr/>
        <p:txBody>
          <a:bodyPr/>
          <a:lstStyle/>
          <a:p>
            <a:fld id="{BCCFDACF-13EC-4135-9547-E4FC8DE1E292}" type="slidenum">
              <a:rPr lang="it-IT" smtClean="0"/>
              <a:pPr/>
              <a:t>‹N›</a:t>
            </a:fld>
            <a:endParaRPr lang="it-IT"/>
          </a:p>
        </p:txBody>
      </p:sp>
    </p:spTree>
    <p:extLst>
      <p:ext uri="{BB962C8B-B14F-4D97-AF65-F5344CB8AC3E}">
        <p14:creationId xmlns:p14="http://schemas.microsoft.com/office/powerpoint/2010/main" val="1670307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6D330EC6-9B48-4396-A175-2F90A8B9D701}" type="datetime1">
              <a:rPr lang="it-IT" smtClean="0"/>
              <a:pPr/>
              <a:t>20/05/2025</a:t>
            </a:fld>
            <a:endParaRPr lang="it-IT"/>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it-IT"/>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BCCFDACF-13EC-4135-9547-E4FC8DE1E292}" type="slidenum">
              <a:rPr lang="it-IT" smtClean="0"/>
              <a:pPr/>
              <a:t>‹N›</a:t>
            </a:fld>
            <a:endParaRPr lang="it-IT"/>
          </a:p>
        </p:txBody>
      </p:sp>
    </p:spTree>
    <p:extLst>
      <p:ext uri="{BB962C8B-B14F-4D97-AF65-F5344CB8AC3E}">
        <p14:creationId xmlns:p14="http://schemas.microsoft.com/office/powerpoint/2010/main" val="213791657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6D330EC6-9B48-4396-A175-2F90A8B9D701}" type="datetime1">
              <a:rPr lang="it-IT" smtClean="0"/>
              <a:t>20/05/2025</a:t>
            </a:fld>
            <a:endParaRPr lang="it-IT"/>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it-IT"/>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BCCFDACF-13EC-4135-9547-E4FC8DE1E292}" type="slidenum">
              <a:rPr lang="it-IT" smtClean="0"/>
              <a:t>‹N›</a:t>
            </a:fld>
            <a:endParaRPr lang="it-IT"/>
          </a:p>
        </p:txBody>
      </p:sp>
    </p:spTree>
    <p:extLst>
      <p:ext uri="{BB962C8B-B14F-4D97-AF65-F5344CB8AC3E}">
        <p14:creationId xmlns:p14="http://schemas.microsoft.com/office/powerpoint/2010/main" val="711099833"/>
      </p:ext>
    </p:extLst>
  </p:cSld>
  <p:clrMap bg1="lt1" tx1="dk1" bg2="lt2" tx2="dk2" accent1="accent1" accent2="accent2" accent3="accent3" accent4="accent4" accent5="accent5" accent6="accent6" hlink="hlink" folHlink="folHlink"/>
  <p:sldLayoutIdLst>
    <p:sldLayoutId id="2147483782" r:id="rId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6D330EC6-9B48-4396-A175-2F90A8B9D701}" type="datetime1">
              <a:rPr lang="it-IT" smtClean="0"/>
              <a:pPr/>
              <a:t>20/05/2025</a:t>
            </a:fld>
            <a:endParaRPr lang="it-IT"/>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it-IT"/>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BCCFDACF-13EC-4135-9547-E4FC8DE1E292}" type="slidenum">
              <a:rPr lang="it-IT" smtClean="0"/>
              <a:pPr/>
              <a:t>‹N›</a:t>
            </a:fld>
            <a:endParaRPr lang="it-IT"/>
          </a:p>
        </p:txBody>
      </p:sp>
    </p:spTree>
    <p:extLst>
      <p:ext uri="{BB962C8B-B14F-4D97-AF65-F5344CB8AC3E}">
        <p14:creationId xmlns:p14="http://schemas.microsoft.com/office/powerpoint/2010/main" val="111136790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6D330EC6-9B48-4396-A175-2F90A8B9D701}" type="datetime1">
              <a:rPr lang="it-IT" smtClean="0"/>
              <a:t>20/05/2025</a:t>
            </a:fld>
            <a:endParaRPr lang="it-IT"/>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it-IT"/>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BCCFDACF-13EC-4135-9547-E4FC8DE1E292}" type="slidenum">
              <a:rPr lang="it-IT" smtClean="0"/>
              <a:t>‹N›</a:t>
            </a:fld>
            <a:endParaRPr lang="it-IT"/>
          </a:p>
        </p:txBody>
      </p:sp>
    </p:spTree>
    <p:extLst>
      <p:ext uri="{BB962C8B-B14F-4D97-AF65-F5344CB8AC3E}">
        <p14:creationId xmlns:p14="http://schemas.microsoft.com/office/powerpoint/2010/main" val="190839243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upporto.sipes@sardegnait.it" TargetMode="External"/><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1.xml"/><Relationship Id="rId18" Type="http://schemas.openxmlformats.org/officeDocument/2006/relationships/slide" Target="slide28.xml"/><Relationship Id="rId3" Type="http://schemas.openxmlformats.org/officeDocument/2006/relationships/slide" Target="slide4.xml"/><Relationship Id="rId21" Type="http://schemas.openxmlformats.org/officeDocument/2006/relationships/slide" Target="slide31.xml"/><Relationship Id="rId7" Type="http://schemas.openxmlformats.org/officeDocument/2006/relationships/slide" Target="slide9.xml"/><Relationship Id="rId12" Type="http://schemas.openxmlformats.org/officeDocument/2006/relationships/slide" Target="slide19.xml"/><Relationship Id="rId17" Type="http://schemas.openxmlformats.org/officeDocument/2006/relationships/slide" Target="slide26.xml"/><Relationship Id="rId2" Type="http://schemas.openxmlformats.org/officeDocument/2006/relationships/slide" Target="slide3.xml"/><Relationship Id="rId16" Type="http://schemas.openxmlformats.org/officeDocument/2006/relationships/slide" Target="slide24.xml"/><Relationship Id="rId20"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7.xml"/><Relationship Id="rId24" Type="http://schemas.openxmlformats.org/officeDocument/2006/relationships/slide" Target="slide34.xml"/><Relationship Id="rId5" Type="http://schemas.openxmlformats.org/officeDocument/2006/relationships/slide" Target="slide7.xml"/><Relationship Id="rId15" Type="http://schemas.openxmlformats.org/officeDocument/2006/relationships/slide" Target="slide23.xml"/><Relationship Id="rId23" Type="http://schemas.openxmlformats.org/officeDocument/2006/relationships/slide" Target="slide33.xml"/><Relationship Id="rId10" Type="http://schemas.openxmlformats.org/officeDocument/2006/relationships/slide" Target="slide14.xml"/><Relationship Id="rId19" Type="http://schemas.openxmlformats.org/officeDocument/2006/relationships/slide" Target="slide29.xml"/><Relationship Id="rId4" Type="http://schemas.openxmlformats.org/officeDocument/2006/relationships/slide" Target="slide6.xml"/><Relationship Id="rId9" Type="http://schemas.openxmlformats.org/officeDocument/2006/relationships/slide" Target="slide13.xml"/><Relationship Id="rId14" Type="http://schemas.openxmlformats.org/officeDocument/2006/relationships/slide" Target="slide22.xml"/><Relationship Id="rId22" Type="http://schemas.openxmlformats.org/officeDocument/2006/relationships/slide" Target="slide3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32.pn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32.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8" Type="http://schemas.openxmlformats.org/officeDocument/2006/relationships/hyperlink" Target="mailto:supporto.login@regione.sardegna.it" TargetMode="External"/><Relationship Id="rId3" Type="http://schemas.openxmlformats.org/officeDocument/2006/relationships/hyperlink" Target="https://tscns.regione.sardegna.it/" TargetMode="External"/><Relationship Id="rId7" Type="http://schemas.openxmlformats.org/officeDocument/2006/relationships/hyperlink" Target="https://www.cartaidentita.interno.gov.it/"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www.spid.gov.it/" TargetMode="External"/><Relationship Id="rId5" Type="http://schemas.openxmlformats.org/officeDocument/2006/relationships/hyperlink" Target="https://tscns.regione.sardegna.it/it/articoli/assistenza" TargetMode="External"/><Relationship Id="rId4" Type="http://schemas.openxmlformats.org/officeDocument/2006/relationships/hyperlink" Target="mailto:tesseraservizisardegna@regione.sardegna.it" TargetMode="External"/><Relationship Id="rId9"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hyperlink" Target="mailto:supporto.sipes@sardegnait.it"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hyperlink" Target="https://tscns.regione.sardegna.it/" TargetMode="External"/><Relationship Id="rId2" Type="http://schemas.openxmlformats.org/officeDocument/2006/relationships/hyperlink" Target="https://www.spid.gov.it/richiedi-spid" TargetMode="External"/><Relationship Id="rId1" Type="http://schemas.openxmlformats.org/officeDocument/2006/relationships/slideLayout" Target="../slideLayouts/slideLayout2.xml"/><Relationship Id="rId4" Type="http://schemas.openxmlformats.org/officeDocument/2006/relationships/hyperlink" Target="https://www.cartaidentita.interno.gov.i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hyperlink" Target="https://sipes.regione.sardegna.it/sipes/"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BCCFDACF-13EC-4135-9547-E4FC8DE1E292}" type="slidenum">
              <a:rPr lang="it-IT" smtClean="0"/>
              <a:pPr/>
              <a:t>1</a:t>
            </a:fld>
            <a:endParaRPr lang="it-IT" dirty="0"/>
          </a:p>
        </p:txBody>
      </p:sp>
      <p:sp>
        <p:nvSpPr>
          <p:cNvPr id="8" name="Sottotitolo 2"/>
          <p:cNvSpPr txBox="1">
            <a:spLocks/>
          </p:cNvSpPr>
          <p:nvPr/>
        </p:nvSpPr>
        <p:spPr>
          <a:xfrm>
            <a:off x="147828" y="2208392"/>
            <a:ext cx="8823960" cy="26007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lnSpc>
                <a:spcPct val="100000"/>
              </a:lnSpc>
            </a:pPr>
            <a:r>
              <a:rPr lang="it-IT" sz="1800" i="1" dirty="0">
                <a:latin typeface="Arial" panose="020B0604020202020204" pitchFamily="34" charset="0"/>
                <a:cs typeface="Arial" panose="020B0604020202020204" pitchFamily="34" charset="0"/>
              </a:rPr>
              <a:t>Guida alla procedura la presentazione della domanda per l’avviso pubblico </a:t>
            </a:r>
          </a:p>
          <a:p>
            <a:pPr algn="ctr">
              <a:lnSpc>
                <a:spcPct val="100000"/>
              </a:lnSpc>
              <a:spcBef>
                <a:spcPts val="0"/>
              </a:spcBef>
            </a:pPr>
            <a:endParaRPr lang="it-IT" sz="1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00000"/>
              </a:lnSpc>
              <a:spcBef>
                <a:spcPts val="0"/>
              </a:spcBef>
            </a:pPr>
            <a:endParaRPr lang="it-IT" sz="1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00000"/>
              </a:lnSpc>
              <a:spcBef>
                <a:spcPts val="0"/>
              </a:spcBef>
            </a:pPr>
            <a:endParaRPr lang="it-IT" sz="1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00000"/>
              </a:lnSpc>
              <a:spcBef>
                <a:spcPts val="0"/>
              </a:spcBef>
            </a:pPr>
            <a:endParaRPr lang="it-IT" sz="1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00000"/>
              </a:lnSpc>
              <a:spcBef>
                <a:spcPts val="0"/>
              </a:spcBef>
            </a:pPr>
            <a:r>
              <a:rPr lang="it-IT" sz="1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Sospensione dell’IRAP anno di imposta 2025 per le imprese ricettive, ai sensi dell’articolo 12, comma 1, della legge regionale n. 17, 22 novembre 2021 “sospensione degli obblighi fiscali”</a:t>
            </a:r>
          </a:p>
          <a:p>
            <a:pPr algn="ctr">
              <a:lnSpc>
                <a:spcPct val="100000"/>
              </a:lnSpc>
              <a:spcBef>
                <a:spcPts val="0"/>
              </a:spcBef>
            </a:pPr>
            <a:endParaRPr lang="it-IT" sz="1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7316AA86-D0F2-BD5A-11D2-8FFD53512F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306" y="4773553"/>
            <a:ext cx="8033004" cy="852107"/>
          </a:xfrm>
          <a:prstGeom prst="rect">
            <a:avLst/>
          </a:prstGeom>
        </p:spPr>
      </p:pic>
      <p:sp>
        <p:nvSpPr>
          <p:cNvPr id="13" name="Titolo 1">
            <a:extLst>
              <a:ext uri="{FF2B5EF4-FFF2-40B4-BE49-F238E27FC236}">
                <a16:creationId xmlns:a16="http://schemas.microsoft.com/office/drawing/2014/main" id="{96142A8F-A5EB-E267-DDCD-9CF00A082C0D}"/>
              </a:ext>
            </a:extLst>
          </p:cNvPr>
          <p:cNvSpPr txBox="1">
            <a:spLocks/>
          </p:cNvSpPr>
          <p:nvPr/>
        </p:nvSpPr>
        <p:spPr>
          <a:xfrm>
            <a:off x="1116442" y="395117"/>
            <a:ext cx="7315200" cy="115214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3600" b="1" i="0" u="none" strike="noStrike" kern="1200" cap="none" spc="-10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SIPES</a:t>
            </a:r>
            <a:br>
              <a:rPr kumimoji="0" lang="it-IT" sz="1800" b="1" i="0" u="none" strike="noStrike" kern="1200" cap="none" spc="-10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br>
            <a:r>
              <a:rPr kumimoji="0" lang="it-IT" sz="1200" b="1" i="0" u="none" strike="noStrike" kern="1200" cap="none" spc="-10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Sistema Informativo per la gestione del Processo di Erogazione e Sostegno</a:t>
            </a:r>
            <a:endParaRPr kumimoji="0" lang="it-IT" sz="2800" b="0" i="0" u="none" strike="noStrike" kern="1200" cap="none" spc="-10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pic>
        <p:nvPicPr>
          <p:cNvPr id="14" name="Immagine 13">
            <a:extLst>
              <a:ext uri="{FF2B5EF4-FFF2-40B4-BE49-F238E27FC236}">
                <a16:creationId xmlns:a16="http://schemas.microsoft.com/office/drawing/2014/main" id="{7068BBFC-1336-C01B-57FF-24EAEA5B0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721" y="4799064"/>
            <a:ext cx="1874499" cy="1023765"/>
          </a:xfrm>
          <a:prstGeom prst="rect">
            <a:avLst/>
          </a:prstGeom>
        </p:spPr>
      </p:pic>
    </p:spTree>
    <p:extLst>
      <p:ext uri="{BB962C8B-B14F-4D97-AF65-F5344CB8AC3E}">
        <p14:creationId xmlns:p14="http://schemas.microsoft.com/office/powerpoint/2010/main" val="999449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5" name="Immagine 4" descr="Immagine che contiene testo, schermata, Carattere, numero&#10;&#10;Descrizione generata automaticamente">
            <a:extLst>
              <a:ext uri="{FF2B5EF4-FFF2-40B4-BE49-F238E27FC236}">
                <a16:creationId xmlns:a16="http://schemas.microsoft.com/office/drawing/2014/main" id="{43E6C27C-953F-3539-4AF6-E084BA381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6562" y="1495423"/>
            <a:ext cx="4823573" cy="2379018"/>
          </a:xfrm>
          <a:prstGeom prst="rect">
            <a:avLst/>
          </a:prstGeom>
          <a:ln>
            <a:noFill/>
          </a:ln>
          <a:effectLst>
            <a:outerShdw blurRad="190500" algn="tl" rotWithShape="0">
              <a:srgbClr val="000000">
                <a:alpha val="70000"/>
              </a:srgbClr>
            </a:outerShdw>
          </a:effectLst>
        </p:spPr>
      </p:pic>
      <p:sp>
        <p:nvSpPr>
          <p:cNvPr id="7" name="Segnaposto contenuto 2"/>
          <p:cNvSpPr txBox="1">
            <a:spLocks/>
          </p:cNvSpPr>
          <p:nvPr/>
        </p:nvSpPr>
        <p:spPr>
          <a:xfrm>
            <a:off x="461590" y="181994"/>
            <a:ext cx="11477368" cy="996884"/>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just" defTabSz="914400" rtl="0" eaLnBrk="1" fontAlgn="auto" latinLnBrk="0" hangingPunct="1">
              <a:lnSpc>
                <a:spcPct val="150000"/>
              </a:lnSpc>
              <a:spcBef>
                <a:spcPts val="1200"/>
              </a:spcBef>
              <a:spcAft>
                <a:spcPts val="0"/>
              </a:spcAft>
              <a:buClr>
                <a:srgbClr val="FFFFFF"/>
              </a:buClr>
              <a:buSzTx/>
              <a:buFont typeface="Wingdings 2" pitchFamily="18" charset="2"/>
              <a:buNone/>
              <a:tabLst/>
              <a:defRPr/>
            </a:pPr>
            <a:r>
              <a:rPr kumimoji="0" lang="it-IT" sz="16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Fase 1 - Registrazione di un nuovo proponente - Registrazione nuova impresa</a:t>
            </a:r>
          </a:p>
          <a:p>
            <a:pPr marL="0" marR="0" lvl="0" indent="0" algn="just" defTabSz="914400" rtl="0" eaLnBrk="1" fontAlgn="auto" latinLnBrk="0" hangingPunct="1">
              <a:lnSpc>
                <a:spcPct val="150000"/>
              </a:lnSpc>
              <a:spcBef>
                <a:spcPts val="1200"/>
              </a:spcBef>
              <a:spcAft>
                <a:spcPts val="0"/>
              </a:spcAft>
              <a:buClr>
                <a:srgbClr val="FFFFFF"/>
              </a:buClr>
              <a:buSzTx/>
              <a:buFont typeface="Wingdings 2" pitchFamily="18" charset="2"/>
              <a:buNone/>
              <a:tabLst/>
              <a:defRPr/>
            </a:pPr>
            <a:r>
              <a:rPr kumimoji="0" lang="it-IT" sz="14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Procedura per  la registrazione di un NUOVA impresa</a:t>
            </a:r>
          </a:p>
        </p:txBody>
      </p:sp>
      <p:sp>
        <p:nvSpPr>
          <p:cNvPr id="6" name="Segnaposto numero diapositiva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CFDACF-13EC-4135-9547-E4FC8DE1E292}" type="slidenum">
              <a:rPr kumimoji="0" lang="it-IT"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it-IT"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
        <p:nvSpPr>
          <p:cNvPr id="14" name="Segnaposto contenuto 2"/>
          <p:cNvSpPr txBox="1">
            <a:spLocks/>
          </p:cNvSpPr>
          <p:nvPr/>
        </p:nvSpPr>
        <p:spPr>
          <a:xfrm>
            <a:off x="3722700" y="4259653"/>
            <a:ext cx="8216258" cy="1001277"/>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
                <a:srgbClr val="FFFFFF"/>
              </a:buClr>
              <a:buSzTx/>
              <a:buFont typeface="Wingdings 2" pitchFamily="18" charset="2"/>
              <a:buNone/>
              <a:tabLst/>
              <a:defRPr/>
            </a:pPr>
            <a:r>
              <a:rPr kumimoji="0" lang="it-IT"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Il sistema non consente l’inserimento di un codice fiscale e partita IVA se risultano già censiti a sistema. In questo caso è necessario contattare il supporto SIPES (</a:t>
            </a:r>
            <a:r>
              <a:rPr kumimoji="0" lang="it-IT"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3"/>
              </a:rPr>
              <a:t>supporto.sipes@sardegnait.it</a:t>
            </a:r>
            <a:r>
              <a:rPr kumimoji="0" lang="it-IT"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per essere associati al profilo dell’impresa.</a:t>
            </a:r>
          </a:p>
        </p:txBody>
      </p:sp>
      <p:sp>
        <p:nvSpPr>
          <p:cNvPr id="15" name="Segnaposto contenuto 2"/>
          <p:cNvSpPr txBox="1">
            <a:spLocks/>
          </p:cNvSpPr>
          <p:nvPr/>
        </p:nvSpPr>
        <p:spPr>
          <a:xfrm>
            <a:off x="366258" y="1436914"/>
            <a:ext cx="3166421" cy="3672215"/>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just" defTabSz="914400" rtl="0" eaLnBrk="1" fontAlgn="auto" latinLnBrk="0" hangingPunct="1">
              <a:lnSpc>
                <a:spcPct val="100000"/>
              </a:lnSpc>
              <a:spcBef>
                <a:spcPts val="1200"/>
              </a:spcBef>
              <a:spcAft>
                <a:spcPts val="0"/>
              </a:spcAft>
              <a:buClr>
                <a:srgbClr val="FFFFFF"/>
              </a:buClr>
              <a:buSzTx/>
              <a:buFont typeface="Wingdings 2" pitchFamily="18" charset="2"/>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Nel caso il profilo dell’impresa sia creato da un soggetto diverso dal Rappresentante legale, si potrà specificare come Ruolo quello di </a:t>
            </a: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Procuratore speciale </a:t>
            </a: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 ancora di </a:t>
            </a:r>
            <a:r>
              <a:rPr kumimoji="0" lang="it-IT" sz="1400" b="1"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Delegato</a:t>
            </a: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Quest’ultimo rappresenta un ruolo che può compilare tutte le sezioni del profilo e della domanda, ma non ha potere di firma. </a:t>
            </a:r>
          </a:p>
          <a:p>
            <a:pPr marL="0" marR="0" lvl="0" indent="0" algn="just" defTabSz="914400" rtl="0" eaLnBrk="1" fontAlgn="auto" latinLnBrk="0" hangingPunct="1">
              <a:lnSpc>
                <a:spcPct val="100000"/>
              </a:lnSpc>
              <a:spcBef>
                <a:spcPts val="1200"/>
              </a:spcBef>
              <a:spcAft>
                <a:spcPts val="0"/>
              </a:spcAft>
              <a:buClr>
                <a:srgbClr val="FFFFFF"/>
              </a:buClr>
              <a:buSzTx/>
              <a:buFont typeface="Wingdings 2" pitchFamily="18" charset="2"/>
              <a:buNone/>
              <a:tabLst/>
              <a:defRPr/>
            </a:pPr>
            <a:r>
              <a:rPr kumimoji="0" lang="it-IT" sz="1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Ai fini della trasmissione la domanda DEVE essere comunque firmata digitalmente da un utente avente potere di firma (es. rappresentante legale o procuratore speciale)</a:t>
            </a:r>
          </a:p>
        </p:txBody>
      </p:sp>
      <p:sp>
        <p:nvSpPr>
          <p:cNvPr id="19" name="Freccia a destra 18"/>
          <p:cNvSpPr/>
          <p:nvPr/>
        </p:nvSpPr>
        <p:spPr>
          <a:xfrm flipH="1" flipV="1">
            <a:off x="5893685" y="2112927"/>
            <a:ext cx="1928880" cy="1687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7" name="Segnaposto contenuto 2"/>
          <p:cNvSpPr txBox="1">
            <a:spLocks/>
          </p:cNvSpPr>
          <p:nvPr/>
        </p:nvSpPr>
        <p:spPr>
          <a:xfrm>
            <a:off x="7827148" y="1863828"/>
            <a:ext cx="4111810" cy="674010"/>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
                <a:srgbClr val="FFFFFF"/>
              </a:buClr>
              <a:buSzTx/>
              <a:buFont typeface="Wingdings 2" pitchFamily="18" charset="2"/>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 il bando in questione, la sola tipologia d’impresa prevista è quella di “Impresa costituita”</a:t>
            </a:r>
          </a:p>
        </p:txBody>
      </p:sp>
      <p:sp>
        <p:nvSpPr>
          <p:cNvPr id="22" name="Segnaposto contenuto 2"/>
          <p:cNvSpPr txBox="1">
            <a:spLocks/>
          </p:cNvSpPr>
          <p:nvPr/>
        </p:nvSpPr>
        <p:spPr>
          <a:xfrm>
            <a:off x="878654" y="5958623"/>
            <a:ext cx="10643239" cy="284126"/>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
                <a:srgbClr val="FFFFFF"/>
              </a:buClr>
              <a:buSzTx/>
              <a:buFont typeface="Wingdings 2" pitchFamily="18" charset="2"/>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Cliccando il pulsante </a:t>
            </a: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PROSEGUI&gt;&gt; </a:t>
            </a: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verrà creato il profilo e si potrà passare all’inserimento dei dati anagrafici di base dell’impresa.</a:t>
            </a:r>
          </a:p>
        </p:txBody>
      </p:sp>
      <p:sp>
        <p:nvSpPr>
          <p:cNvPr id="8" name="Segnaposto contenuto 2">
            <a:extLst>
              <a:ext uri="{FF2B5EF4-FFF2-40B4-BE49-F238E27FC236}">
                <a16:creationId xmlns:a16="http://schemas.microsoft.com/office/drawing/2014/main" id="{67F8F2B8-C61A-7C99-7C8C-C27B299C2515}"/>
              </a:ext>
            </a:extLst>
          </p:cNvPr>
          <p:cNvSpPr txBox="1">
            <a:spLocks/>
          </p:cNvSpPr>
          <p:nvPr/>
        </p:nvSpPr>
        <p:spPr>
          <a:xfrm>
            <a:off x="7780397" y="2665449"/>
            <a:ext cx="4205312" cy="469752"/>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
                <a:srgbClr val="FFFFFF"/>
              </a:buClr>
              <a:buSzTx/>
              <a:buFont typeface="Wingdings 2" pitchFamily="18" charset="2"/>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Ruolo dell’utente che sta compilando i dati dell’impresa </a:t>
            </a:r>
          </a:p>
        </p:txBody>
      </p:sp>
      <p:sp>
        <p:nvSpPr>
          <p:cNvPr id="9" name="Freccia a destra 8">
            <a:extLst>
              <a:ext uri="{FF2B5EF4-FFF2-40B4-BE49-F238E27FC236}">
                <a16:creationId xmlns:a16="http://schemas.microsoft.com/office/drawing/2014/main" id="{58505772-B940-0D08-6AAB-6A6C33BC220E}"/>
              </a:ext>
            </a:extLst>
          </p:cNvPr>
          <p:cNvSpPr/>
          <p:nvPr/>
        </p:nvSpPr>
        <p:spPr>
          <a:xfrm flipH="1" flipV="1">
            <a:off x="5460822" y="2812760"/>
            <a:ext cx="2319575" cy="1687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14169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5194" y="1485501"/>
            <a:ext cx="6141612" cy="3804803"/>
          </a:xfrm>
          <a:prstGeom prst="rect">
            <a:avLst/>
          </a:prstGeom>
          <a:effectLst>
            <a:glow rad="63500">
              <a:schemeClr val="tx1">
                <a:alpha val="40000"/>
              </a:schemeClr>
            </a:glow>
          </a:effectLst>
        </p:spPr>
      </p:pic>
      <p:sp>
        <p:nvSpPr>
          <p:cNvPr id="7" name="Segnaposto contenuto 2"/>
          <p:cNvSpPr txBox="1">
            <a:spLocks/>
          </p:cNvSpPr>
          <p:nvPr/>
        </p:nvSpPr>
        <p:spPr>
          <a:xfrm>
            <a:off x="777240" y="83829"/>
            <a:ext cx="11057444" cy="1377630"/>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just" defTabSz="914400" rtl="0" eaLnBrk="1" fontAlgn="auto" latinLnBrk="0" hangingPunct="1">
              <a:lnSpc>
                <a:spcPct val="150000"/>
              </a:lnSpc>
              <a:spcBef>
                <a:spcPts val="1200"/>
              </a:spcBef>
              <a:spcAft>
                <a:spcPts val="0"/>
              </a:spcAft>
              <a:buClr>
                <a:srgbClr val="FFFFFF"/>
              </a:buClr>
              <a:buSzTx/>
              <a:buFont typeface="Wingdings 2" pitchFamily="18" charset="2"/>
              <a:buNone/>
              <a:tabLst/>
              <a:defRPr/>
            </a:pPr>
            <a:r>
              <a:rPr kumimoji="0" lang="it-IT" sz="16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Fase 1 - Registrazione di un nuovo proponente - Registrazione nuova impresa – Dati anagrafici</a:t>
            </a:r>
          </a:p>
          <a:p>
            <a:pPr marL="0" marR="0" lvl="0" indent="0" algn="just" defTabSz="914400" rtl="0" eaLnBrk="1" fontAlgn="auto" latinLnBrk="0" hangingPunct="1">
              <a:lnSpc>
                <a:spcPct val="100000"/>
              </a:lnSpc>
              <a:spcBef>
                <a:spcPts val="600"/>
              </a:spcBef>
              <a:spcAft>
                <a:spcPts val="0"/>
              </a:spcAft>
              <a:buClr>
                <a:srgbClr val="FFFFFF"/>
              </a:buClr>
              <a:buSzTx/>
              <a:buFont typeface="Wingdings 2" pitchFamily="18" charset="2"/>
              <a:buNone/>
              <a:tabLst/>
              <a:defRPr/>
            </a:pPr>
            <a:r>
              <a:rPr kumimoji="0" lang="it-IT" sz="13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Fare attenzione alla compilazione dell’indirizzo di PEC che rappresenta l’indirizzo di posta elettronica utilizzato per l’invio dell’email di notifica dell’avvenuta registrazione della domanda. ATTENZIONE: </a:t>
            </a:r>
            <a:r>
              <a:rPr kumimoji="0" lang="it-IT" sz="13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l’’indirizzo di posta elettronica certificata deve essere quello del soggetto proponente (ossia l’impresa richiedente il beneficio). </a:t>
            </a:r>
          </a:p>
          <a:p>
            <a:pPr marL="0" marR="0" lvl="0" indent="0" algn="just" defTabSz="914400" rtl="0" eaLnBrk="1" fontAlgn="auto" latinLnBrk="0" hangingPunct="1">
              <a:lnSpc>
                <a:spcPct val="100000"/>
              </a:lnSpc>
              <a:spcBef>
                <a:spcPts val="600"/>
              </a:spcBef>
              <a:spcAft>
                <a:spcPts val="0"/>
              </a:spcAft>
              <a:buClr>
                <a:srgbClr val="FFFFFF"/>
              </a:buClr>
              <a:buSzTx/>
              <a:buFont typeface="Wingdings 2" pitchFamily="18" charset="2"/>
              <a:buNone/>
              <a:tabLst/>
              <a:defRPr/>
            </a:pPr>
            <a:r>
              <a:rPr kumimoji="0" lang="it-IT" sz="1300" b="0" i="1"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Nel caso di libero professionista selezionare la voce corretta nel campo «forma giuridica».</a:t>
            </a:r>
          </a:p>
          <a:p>
            <a:pPr marL="0" marR="0" lvl="0" indent="0" algn="just" defTabSz="914400" rtl="0" eaLnBrk="1" fontAlgn="auto" latinLnBrk="0" hangingPunct="1">
              <a:lnSpc>
                <a:spcPct val="100000"/>
              </a:lnSpc>
              <a:spcBef>
                <a:spcPts val="600"/>
              </a:spcBef>
              <a:spcAft>
                <a:spcPts val="0"/>
              </a:spcAft>
              <a:buClr>
                <a:srgbClr val="FFFFFF"/>
              </a:buClr>
              <a:buSzTx/>
              <a:buFont typeface="Wingdings 2" pitchFamily="18" charset="2"/>
              <a:buNone/>
              <a:tabLst/>
              <a:defRPr/>
            </a:pPr>
            <a:endParaRPr kumimoji="0" lang="it-IT" sz="12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Segnaposto numero diapositiva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CFDACF-13EC-4135-9547-E4FC8DE1E292}" type="slidenum">
              <a:rPr kumimoji="0" lang="it-IT"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it-IT"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
        <p:nvSpPr>
          <p:cNvPr id="2" name="Freccia a destra 1"/>
          <p:cNvSpPr/>
          <p:nvPr/>
        </p:nvSpPr>
        <p:spPr>
          <a:xfrm>
            <a:off x="2610853" y="5122825"/>
            <a:ext cx="1045029" cy="1972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7" name="Segnaposto contenuto 2"/>
          <p:cNvSpPr txBox="1">
            <a:spLocks/>
          </p:cNvSpPr>
          <p:nvPr/>
        </p:nvSpPr>
        <p:spPr>
          <a:xfrm>
            <a:off x="533006" y="4114800"/>
            <a:ext cx="2127898" cy="2241550"/>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just" defTabSz="914400" rtl="0" eaLnBrk="1" fontAlgn="auto" latinLnBrk="0" hangingPunct="1">
              <a:lnSpc>
                <a:spcPct val="100000"/>
              </a:lnSpc>
              <a:spcBef>
                <a:spcPts val="1200"/>
              </a:spcBef>
              <a:spcAft>
                <a:spcPts val="0"/>
              </a:spcAft>
              <a:buClr>
                <a:srgbClr val="FFFFFF"/>
              </a:buClr>
              <a:buSzTx/>
              <a:buFont typeface="Wingdings 2" pitchFamily="18" charset="2"/>
              <a:buNone/>
              <a:tabLst/>
              <a:defRPr/>
            </a:pPr>
            <a:r>
              <a:rPr kumimoji="0" lang="it-IT" sz="14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È possibile che in fase di compilazione della domanda il sistema chieda nuovamente di specificare il codice ATECO. In quel caso si tratterà però del codice dell’attività per la quale si sta chiedendo il beneficio .</a:t>
            </a:r>
          </a:p>
        </p:txBody>
      </p:sp>
      <p:sp>
        <p:nvSpPr>
          <p:cNvPr id="11" name="Freccia a destra 10"/>
          <p:cNvSpPr/>
          <p:nvPr/>
        </p:nvSpPr>
        <p:spPr>
          <a:xfrm flipH="1">
            <a:off x="7476258" y="2151419"/>
            <a:ext cx="1051524" cy="202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4" name="Rettangolo arrotondato 13"/>
          <p:cNvSpPr/>
          <p:nvPr/>
        </p:nvSpPr>
        <p:spPr>
          <a:xfrm flipV="1">
            <a:off x="3692513" y="1927558"/>
            <a:ext cx="3766379" cy="650317"/>
          </a:xfrm>
          <a:prstGeom prst="round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a:ln w="22225">
                <a:solidFill>
                  <a:srgbClr val="FAB900"/>
                </a:solidFill>
                <a:prstDash val="solid"/>
              </a:ln>
              <a:solidFill>
                <a:srgbClr val="FAB900">
                  <a:lumMod val="40000"/>
                  <a:lumOff val="60000"/>
                </a:srgbClr>
              </a:solidFill>
              <a:effectLst/>
              <a:uLnTx/>
              <a:uFillTx/>
              <a:latin typeface="Corbel" panose="020B0503020204020204"/>
              <a:ea typeface="+mn-ea"/>
              <a:cs typeface="+mn-cs"/>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5046" y="4354128"/>
            <a:ext cx="7313948" cy="2343305"/>
          </a:xfrm>
          <a:prstGeom prst="rect">
            <a:avLst/>
          </a:prstGeom>
          <a:effectLst>
            <a:glow rad="63500">
              <a:schemeClr val="tx1">
                <a:alpha val="40000"/>
              </a:schemeClr>
            </a:glow>
          </a:effectLst>
        </p:spPr>
      </p:pic>
      <p:sp>
        <p:nvSpPr>
          <p:cNvPr id="15" name="Rettangolo arrotondato 14"/>
          <p:cNvSpPr/>
          <p:nvPr/>
        </p:nvSpPr>
        <p:spPr>
          <a:xfrm flipV="1">
            <a:off x="4220252" y="4838868"/>
            <a:ext cx="2891167" cy="650317"/>
          </a:xfrm>
          <a:prstGeom prst="round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a:ln w="22225">
                <a:solidFill>
                  <a:srgbClr val="FAB900"/>
                </a:solidFill>
                <a:prstDash val="solid"/>
              </a:ln>
              <a:solidFill>
                <a:srgbClr val="FAB900">
                  <a:lumMod val="40000"/>
                  <a:lumOff val="60000"/>
                </a:srgbClr>
              </a:solidFill>
              <a:effectLst/>
              <a:uLnTx/>
              <a:uFillTx/>
              <a:latin typeface="Corbel" panose="020B0503020204020204"/>
              <a:ea typeface="+mn-ea"/>
              <a:cs typeface="+mn-cs"/>
            </a:endParaRPr>
          </a:p>
        </p:txBody>
      </p:sp>
      <p:sp>
        <p:nvSpPr>
          <p:cNvPr id="16" name="Segnaposto contenuto 2"/>
          <p:cNvSpPr txBox="1">
            <a:spLocks/>
          </p:cNvSpPr>
          <p:nvPr/>
        </p:nvSpPr>
        <p:spPr>
          <a:xfrm>
            <a:off x="7276011" y="6004768"/>
            <a:ext cx="4636822" cy="658445"/>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
                <a:srgbClr val="FFFFFF"/>
              </a:buClr>
              <a:buSzTx/>
              <a:buFont typeface="Wingdings 2" pitchFamily="18" charset="2"/>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Cliccando il pulsante </a:t>
            </a: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PROSEGUI&gt;&gt; </a:t>
            </a: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verrà creato il profilo e si potrà passare all’inserimento dei dati anagrafici di base dell’impresa.</a:t>
            </a:r>
          </a:p>
        </p:txBody>
      </p:sp>
      <p:sp>
        <p:nvSpPr>
          <p:cNvPr id="18" name="Freccia a destra 17"/>
          <p:cNvSpPr/>
          <p:nvPr/>
        </p:nvSpPr>
        <p:spPr>
          <a:xfrm flipH="1">
            <a:off x="5453758" y="6333990"/>
            <a:ext cx="1822253" cy="1787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37492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CFDACF-13EC-4135-9547-E4FC8DE1E292}" type="slidenum">
              <a:rPr kumimoji="0" lang="it-IT"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it-IT"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
        <p:nvSpPr>
          <p:cNvPr id="12" name="Segnaposto contenuto 2"/>
          <p:cNvSpPr txBox="1">
            <a:spLocks/>
          </p:cNvSpPr>
          <p:nvPr/>
        </p:nvSpPr>
        <p:spPr>
          <a:xfrm>
            <a:off x="461590" y="181994"/>
            <a:ext cx="11477368" cy="1058978"/>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just" defTabSz="914400" rtl="0" eaLnBrk="1" fontAlgn="auto" latinLnBrk="0" hangingPunct="1">
              <a:lnSpc>
                <a:spcPct val="150000"/>
              </a:lnSpc>
              <a:spcBef>
                <a:spcPts val="1200"/>
              </a:spcBef>
              <a:spcAft>
                <a:spcPts val="0"/>
              </a:spcAft>
              <a:buClr>
                <a:srgbClr val="FFFFFF"/>
              </a:buClr>
              <a:buSzTx/>
              <a:buFont typeface="Wingdings 2" pitchFamily="18" charset="2"/>
              <a:buNone/>
              <a:tabLst/>
              <a:defRPr/>
            </a:pPr>
            <a:r>
              <a:rPr kumimoji="0" lang="it-IT" sz="16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Fase 1 - Registrazione di un nuovo proponente - Registrazione anagrafica impresa - Conclusione</a:t>
            </a:r>
          </a:p>
          <a:p>
            <a:pPr marL="0" marR="0" lvl="0" indent="0" algn="just" defTabSz="914400" rtl="0" eaLnBrk="1" fontAlgn="auto" latinLnBrk="0" hangingPunct="1">
              <a:lnSpc>
                <a:spcPct val="150000"/>
              </a:lnSpc>
              <a:spcBef>
                <a:spcPts val="1200"/>
              </a:spcBef>
              <a:spcAft>
                <a:spcPts val="0"/>
              </a:spcAft>
              <a:buClr>
                <a:srgbClr val="FFFFFF"/>
              </a:buClr>
              <a:buSzTx/>
              <a:buFont typeface="Wingdings 2" pitchFamily="18" charset="2"/>
              <a:buNone/>
              <a:tabLst/>
              <a:defRPr/>
            </a:pPr>
            <a:r>
              <a:rPr kumimoji="0" lang="it-IT" sz="14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 inserire i dati della sede legale e gli altri dati necessari relativi all’impresa selezionare il link </a:t>
            </a:r>
            <a:r>
              <a:rPr kumimoji="0" lang="it-IT" sz="1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“clicca qui” </a:t>
            </a:r>
          </a:p>
        </p:txBody>
      </p:sp>
      <p:pic>
        <p:nvPicPr>
          <p:cNvPr id="15" name="Immagin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2655" y="1343692"/>
            <a:ext cx="5935238" cy="2148571"/>
          </a:xfrm>
          <a:prstGeom prst="rect">
            <a:avLst/>
          </a:prstGeom>
          <a:ln>
            <a:noFill/>
          </a:ln>
          <a:effectLst>
            <a:outerShdw blurRad="190500" algn="tl" rotWithShape="0">
              <a:srgbClr val="000000">
                <a:alpha val="70000"/>
              </a:srgbClr>
            </a:outerShdw>
          </a:effectLst>
        </p:spPr>
      </p:pic>
      <p:sp>
        <p:nvSpPr>
          <p:cNvPr id="16" name="Segnaposto contenuto 2"/>
          <p:cNvSpPr txBox="1">
            <a:spLocks/>
          </p:cNvSpPr>
          <p:nvPr/>
        </p:nvSpPr>
        <p:spPr>
          <a:xfrm>
            <a:off x="7882170" y="2560319"/>
            <a:ext cx="3634154" cy="653144"/>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just" defTabSz="914400" rtl="0" eaLnBrk="1" fontAlgn="auto" latinLnBrk="0" hangingPunct="1">
              <a:lnSpc>
                <a:spcPct val="150000"/>
              </a:lnSpc>
              <a:spcBef>
                <a:spcPts val="1200"/>
              </a:spcBef>
              <a:spcAft>
                <a:spcPts val="0"/>
              </a:spcAft>
              <a:buClr>
                <a:srgbClr val="FFFFFF"/>
              </a:buClr>
              <a:buSzTx/>
              <a:buFont typeface="Wingdings 2" pitchFamily="18" charset="2"/>
              <a:buNone/>
              <a:tabLst/>
              <a:defRPr/>
            </a:pP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Nota: </a:t>
            </a: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Evitare di aprire i link un una nuova scheda del browser</a:t>
            </a:r>
          </a:p>
        </p:txBody>
      </p:sp>
      <p:sp>
        <p:nvSpPr>
          <p:cNvPr id="17" name="Freccia a destra 16"/>
          <p:cNvSpPr/>
          <p:nvPr/>
        </p:nvSpPr>
        <p:spPr>
          <a:xfrm flipH="1">
            <a:off x="6447320" y="2560320"/>
            <a:ext cx="1434849" cy="143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87879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0" name="Immagine 19">
            <a:extLst>
              <a:ext uri="{FF2B5EF4-FFF2-40B4-BE49-F238E27FC236}">
                <a16:creationId xmlns:a16="http://schemas.microsoft.com/office/drawing/2014/main" id="{88C12A10-3B08-4F41-80E4-3913D8E405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882"/>
          <a:stretch/>
        </p:blipFill>
        <p:spPr>
          <a:xfrm>
            <a:off x="1284221" y="1270660"/>
            <a:ext cx="9824000" cy="1527379"/>
          </a:xfrm>
          <a:prstGeom prst="rect">
            <a:avLst/>
          </a:prstGeom>
          <a:ln>
            <a:noFill/>
          </a:ln>
          <a:effectLst>
            <a:outerShdw blurRad="190500" algn="tl" rotWithShape="0">
              <a:srgbClr val="000000">
                <a:alpha val="70000"/>
              </a:srgbClr>
            </a:outerShdw>
          </a:effectLst>
        </p:spPr>
      </p:pic>
      <p:pic>
        <p:nvPicPr>
          <p:cNvPr id="16" name="Immagine 15"/>
          <p:cNvPicPr>
            <a:picLocks noChangeAspect="1"/>
          </p:cNvPicPr>
          <p:nvPr/>
        </p:nvPicPr>
        <p:blipFill rotWithShape="1">
          <a:blip r:embed="rId3" cstate="print"/>
          <a:srcRect l="14941" t="26343" r="32393" b="41117"/>
          <a:stretch/>
        </p:blipFill>
        <p:spPr bwMode="auto">
          <a:xfrm>
            <a:off x="3503969" y="3840634"/>
            <a:ext cx="5297357" cy="184106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2" name="Titolo 1"/>
          <p:cNvSpPr>
            <a:spLocks noGrp="1"/>
          </p:cNvSpPr>
          <p:nvPr>
            <p:ph type="title"/>
          </p:nvPr>
        </p:nvSpPr>
        <p:spPr>
          <a:xfrm>
            <a:off x="461589" y="131814"/>
            <a:ext cx="11477368" cy="465924"/>
          </a:xfrm>
          <a:solidFill>
            <a:schemeClr val="accent1"/>
          </a:solidFill>
        </p:spPr>
        <p:txBody>
          <a:bodyPr vert="horz" lIns="91440" tIns="45720" rIns="91440" bIns="45720" rtlCol="0" anchor="ctr">
            <a:noAutofit/>
          </a:bodyPr>
          <a:lstStyle/>
          <a:p>
            <a:pPr algn="just">
              <a:lnSpc>
                <a:spcPct val="150000"/>
              </a:lnSpc>
              <a:spcBef>
                <a:spcPts val="1200"/>
              </a:spcBef>
              <a:buClr>
                <a:schemeClr val="bg1"/>
              </a:buClr>
              <a:buFont typeface="Wingdings 2" pitchFamily="18" charset="2"/>
            </a:pPr>
            <a:r>
              <a:rPr lang="it-IT" sz="1600" i="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Fase 1 - Registrazione di un nuova impresa– Sezione «DATI SEDI»</a:t>
            </a:r>
          </a:p>
        </p:txBody>
      </p:sp>
      <p:sp>
        <p:nvSpPr>
          <p:cNvPr id="6" name="Segnaposto numero diapositiva 5"/>
          <p:cNvSpPr>
            <a:spLocks noGrp="1"/>
          </p:cNvSpPr>
          <p:nvPr>
            <p:ph type="sldNum" sz="quarter" idx="12"/>
          </p:nvPr>
        </p:nvSpPr>
        <p:spPr/>
        <p:txBody>
          <a:bodyPr/>
          <a:lstStyle/>
          <a:p>
            <a:fld id="{BCCFDACF-13EC-4135-9547-E4FC8DE1E292}" type="slidenum">
              <a:rPr lang="it-IT" smtClean="0"/>
              <a:pPr/>
              <a:t>13</a:t>
            </a:fld>
            <a:endParaRPr lang="it-IT"/>
          </a:p>
        </p:txBody>
      </p:sp>
      <p:sp>
        <p:nvSpPr>
          <p:cNvPr id="12" name="Segnaposto contenuto 2"/>
          <p:cNvSpPr txBox="1">
            <a:spLocks/>
          </p:cNvSpPr>
          <p:nvPr/>
        </p:nvSpPr>
        <p:spPr>
          <a:xfrm>
            <a:off x="461589" y="588975"/>
            <a:ext cx="11477368" cy="521788"/>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50000"/>
              </a:lnSpc>
              <a:buClr>
                <a:schemeClr val="bg1"/>
              </a:buClr>
              <a:buNone/>
            </a:pPr>
            <a:r>
              <a:rPr lang="it-IT" sz="1400" i="1" dirty="0">
                <a:solidFill>
                  <a:schemeClr val="bg1"/>
                </a:solidFill>
                <a:latin typeface="Arial" panose="020B0604020202020204" pitchFamily="34" charset="0"/>
                <a:cs typeface="Arial" panose="020B0604020202020204" pitchFamily="34" charset="0"/>
              </a:rPr>
              <a:t>La scheda Dati Sedi consente l’inserimento della sede legale dell’Impresa e di altre eventuali sedi</a:t>
            </a:r>
            <a:endParaRPr lang="it-IT" sz="1400" b="1" i="1" dirty="0">
              <a:solidFill>
                <a:schemeClr val="bg1"/>
              </a:solidFill>
              <a:latin typeface="Arial" panose="020B0604020202020204" pitchFamily="34" charset="0"/>
              <a:cs typeface="Arial" panose="020B0604020202020204" pitchFamily="34" charset="0"/>
            </a:endParaRPr>
          </a:p>
        </p:txBody>
      </p:sp>
      <p:sp>
        <p:nvSpPr>
          <p:cNvPr id="10" name="Segnaposto contenuto 2"/>
          <p:cNvSpPr txBox="1">
            <a:spLocks/>
          </p:cNvSpPr>
          <p:nvPr/>
        </p:nvSpPr>
        <p:spPr>
          <a:xfrm>
            <a:off x="523875" y="3040572"/>
            <a:ext cx="11182350" cy="649685"/>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50000"/>
              </a:lnSpc>
              <a:buClr>
                <a:schemeClr val="bg1"/>
              </a:buClr>
              <a:buNone/>
            </a:pPr>
            <a:r>
              <a:rPr lang="it-IT" sz="1400" i="1" dirty="0">
                <a:solidFill>
                  <a:schemeClr val="bg1"/>
                </a:solidFill>
                <a:latin typeface="Arial" panose="020B0604020202020204" pitchFamily="34" charset="0"/>
                <a:cs typeface="Arial" panose="020B0604020202020204" pitchFamily="34" charset="0"/>
              </a:rPr>
              <a:t>Cliccando sul pulsante </a:t>
            </a:r>
            <a:r>
              <a:rPr lang="it-IT" sz="1400" b="1" i="1" dirty="0">
                <a:solidFill>
                  <a:schemeClr val="bg1"/>
                </a:solidFill>
                <a:latin typeface="Arial" panose="020B0604020202020204" pitchFamily="34" charset="0"/>
                <a:cs typeface="Arial" panose="020B0604020202020204" pitchFamily="34" charset="0"/>
              </a:rPr>
              <a:t>“Inserisci sede”           </a:t>
            </a:r>
            <a:r>
              <a:rPr lang="it-IT" sz="1400" i="1" dirty="0">
                <a:solidFill>
                  <a:schemeClr val="bg1"/>
                </a:solidFill>
                <a:latin typeface="Arial" panose="020B0604020202020204" pitchFamily="34" charset="0"/>
                <a:cs typeface="Arial" panose="020B0604020202020204" pitchFamily="34" charset="0"/>
              </a:rPr>
              <a:t>posto a destra si apre il </a:t>
            </a:r>
            <a:r>
              <a:rPr lang="it-IT" sz="1400" i="1" dirty="0" err="1">
                <a:solidFill>
                  <a:schemeClr val="bg1"/>
                </a:solidFill>
                <a:latin typeface="Arial" panose="020B0604020202020204" pitchFamily="34" charset="0"/>
                <a:cs typeface="Arial" panose="020B0604020202020204" pitchFamily="34" charset="0"/>
              </a:rPr>
              <a:t>form</a:t>
            </a:r>
            <a:r>
              <a:rPr lang="it-IT" sz="1400" i="1" dirty="0">
                <a:solidFill>
                  <a:schemeClr val="bg1"/>
                </a:solidFill>
                <a:latin typeface="Arial" panose="020B0604020202020204" pitchFamily="34" charset="0"/>
                <a:cs typeface="Arial" panose="020B0604020202020204" pitchFamily="34" charset="0"/>
              </a:rPr>
              <a:t> di dettaglio per l’inserimento dei dettagli della </a:t>
            </a:r>
            <a:r>
              <a:rPr lang="it-IT" sz="1400" dirty="0">
                <a:solidFill>
                  <a:schemeClr val="bg1"/>
                </a:solidFill>
                <a:latin typeface="Arial" panose="020B0604020202020204" pitchFamily="34" charset="0"/>
                <a:cs typeface="Arial" panose="020B0604020202020204" pitchFamily="34" charset="0"/>
              </a:rPr>
              <a:t>sede</a:t>
            </a:r>
            <a:r>
              <a:rPr lang="it-IT" sz="1400" b="1" dirty="0">
                <a:solidFill>
                  <a:schemeClr val="bg1"/>
                </a:solidFill>
                <a:latin typeface="Arial" panose="020B0604020202020204" pitchFamily="34" charset="0"/>
                <a:cs typeface="Arial" panose="020B0604020202020204" pitchFamily="34" charset="0"/>
              </a:rPr>
              <a:t>.</a:t>
            </a:r>
          </a:p>
        </p:txBody>
      </p:sp>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8152" y="3213416"/>
            <a:ext cx="330159" cy="355556"/>
          </a:xfrm>
          <a:prstGeom prst="rect">
            <a:avLst/>
          </a:prstGeom>
          <a:ln w="6350">
            <a:solidFill>
              <a:schemeClr val="tx1"/>
            </a:solidFill>
          </a:ln>
        </p:spPr>
      </p:pic>
      <p:sp>
        <p:nvSpPr>
          <p:cNvPr id="13" name="Rettangolo arrotondato 12"/>
          <p:cNvSpPr/>
          <p:nvPr/>
        </p:nvSpPr>
        <p:spPr>
          <a:xfrm flipV="1">
            <a:off x="10223099" y="1699847"/>
            <a:ext cx="736974" cy="230937"/>
          </a:xfrm>
          <a:prstGeom prst="roundRect">
            <a:avLst/>
          </a:prstGeom>
          <a:noFill/>
          <a:ln w="476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
        <p:nvSpPr>
          <p:cNvPr id="18" name="Segnaposto contenuto 2"/>
          <p:cNvSpPr txBox="1">
            <a:spLocks/>
          </p:cNvSpPr>
          <p:nvPr/>
        </p:nvSpPr>
        <p:spPr>
          <a:xfrm>
            <a:off x="1066801" y="5813027"/>
            <a:ext cx="10439400" cy="649685"/>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50000"/>
              </a:lnSpc>
              <a:buClr>
                <a:schemeClr val="bg1"/>
              </a:buClr>
              <a:buNone/>
            </a:pPr>
            <a:r>
              <a:rPr lang="it-IT" sz="1400" i="1" dirty="0">
                <a:solidFill>
                  <a:schemeClr val="bg1"/>
                </a:solidFill>
                <a:latin typeface="Arial" panose="020B0604020202020204" pitchFamily="34" charset="0"/>
                <a:cs typeface="Arial" panose="020B0604020202020204" pitchFamily="34" charset="0"/>
              </a:rPr>
              <a:t>Dopo aver compilato i dati premere sul pulsante “</a:t>
            </a:r>
            <a:r>
              <a:rPr lang="it-IT" sz="1400" b="1" i="1" dirty="0">
                <a:solidFill>
                  <a:schemeClr val="bg1"/>
                </a:solidFill>
                <a:latin typeface="Arial" panose="020B0604020202020204" pitchFamily="34" charset="0"/>
                <a:cs typeface="Arial" panose="020B0604020202020204" pitchFamily="34" charset="0"/>
              </a:rPr>
              <a:t>Aggiungi</a:t>
            </a:r>
            <a:r>
              <a:rPr lang="it-IT" sz="1400" i="1" dirty="0">
                <a:solidFill>
                  <a:schemeClr val="bg1"/>
                </a:solidFill>
                <a:latin typeface="Arial" panose="020B0604020202020204" pitchFamily="34" charset="0"/>
                <a:cs typeface="Arial" panose="020B0604020202020204" pitchFamily="34" charset="0"/>
              </a:rPr>
              <a:t>” per inserire la sede e ripetere lo stesso procedimento nel caso si voglia procedere anche con l’inserimento di altre sedi operative</a:t>
            </a:r>
            <a:r>
              <a:rPr lang="it-IT" sz="1400" b="1" dirty="0">
                <a:solidFill>
                  <a:schemeClr val="bg1"/>
                </a:solidFill>
                <a:latin typeface="Arial" panose="020B0604020202020204" pitchFamily="34" charset="0"/>
                <a:cs typeface="Arial" panose="020B0604020202020204" pitchFamily="34" charset="0"/>
              </a:rPr>
              <a:t>.</a:t>
            </a:r>
          </a:p>
        </p:txBody>
      </p:sp>
      <p:sp>
        <p:nvSpPr>
          <p:cNvPr id="17" name="Rettangolo arrotondato 16"/>
          <p:cNvSpPr/>
          <p:nvPr/>
        </p:nvSpPr>
        <p:spPr>
          <a:xfrm flipV="1">
            <a:off x="3831952" y="5417050"/>
            <a:ext cx="736974" cy="230937"/>
          </a:xfrm>
          <a:prstGeom prst="roundRect">
            <a:avLst/>
          </a:prstGeom>
          <a:noFill/>
          <a:ln w="476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
        <p:nvSpPr>
          <p:cNvPr id="19" name="CasellaDiTesto 18"/>
          <p:cNvSpPr txBox="1"/>
          <p:nvPr/>
        </p:nvSpPr>
        <p:spPr>
          <a:xfrm>
            <a:off x="10355747" y="6533742"/>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5"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3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753" y="3861514"/>
            <a:ext cx="10058400" cy="2283117"/>
          </a:xfrm>
          <a:prstGeom prst="rect">
            <a:avLst/>
          </a:prstGeom>
          <a:ln>
            <a:noFill/>
          </a:ln>
          <a:effectLst>
            <a:outerShdw blurRad="190500" algn="tl" rotWithShape="0">
              <a:srgbClr val="000000">
                <a:alpha val="70000"/>
              </a:srgbClr>
            </a:outerShdw>
          </a:effectLst>
        </p:spPr>
      </p:pic>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1753" y="1839306"/>
            <a:ext cx="10058400" cy="1854517"/>
          </a:xfrm>
          <a:prstGeom prst="rect">
            <a:avLst/>
          </a:prstGeom>
          <a:ln>
            <a:noFill/>
          </a:ln>
          <a:effectLst>
            <a:outerShdw blurRad="190500" algn="tl" rotWithShape="0">
              <a:srgbClr val="000000">
                <a:alpha val="70000"/>
              </a:srgbClr>
            </a:outerShdw>
          </a:effectLst>
        </p:spPr>
      </p:pic>
      <p:sp>
        <p:nvSpPr>
          <p:cNvPr id="3" name="Titolo 2"/>
          <p:cNvSpPr>
            <a:spLocks noGrp="1"/>
          </p:cNvSpPr>
          <p:nvPr>
            <p:ph type="title"/>
          </p:nvPr>
        </p:nvSpPr>
        <p:spPr>
          <a:xfrm>
            <a:off x="461590" y="92324"/>
            <a:ext cx="11477367" cy="503750"/>
          </a:xfrm>
          <a:solidFill>
            <a:schemeClr val="accent1"/>
          </a:solidFill>
        </p:spPr>
        <p:txBody>
          <a:bodyPr vert="horz" lIns="91440" tIns="45720" rIns="91440" bIns="45720" rtlCol="0" anchor="ctr">
            <a:noAutofit/>
          </a:bodyPr>
          <a:lstStyle/>
          <a:p>
            <a:pPr algn="just">
              <a:lnSpc>
                <a:spcPct val="150000"/>
              </a:lnSpc>
              <a:spcBef>
                <a:spcPts val="1200"/>
              </a:spcBef>
              <a:buClr>
                <a:schemeClr val="bg1"/>
              </a:buClr>
              <a:buFont typeface="Wingdings 2" pitchFamily="18" charset="2"/>
            </a:pPr>
            <a:r>
              <a:rPr lang="it-IT" sz="1600" i="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Fase 1 - Registrazione di un nuovo impresa – Sezione «SOGGETTI OPERATORI»</a:t>
            </a:r>
          </a:p>
        </p:txBody>
      </p:sp>
      <p:sp>
        <p:nvSpPr>
          <p:cNvPr id="6" name="Segnaposto numero diapositiva 5"/>
          <p:cNvSpPr>
            <a:spLocks noGrp="1"/>
          </p:cNvSpPr>
          <p:nvPr>
            <p:ph type="sldNum" sz="quarter" idx="12"/>
          </p:nvPr>
        </p:nvSpPr>
        <p:spPr/>
        <p:txBody>
          <a:bodyPr/>
          <a:lstStyle/>
          <a:p>
            <a:fld id="{BCCFDACF-13EC-4135-9547-E4FC8DE1E292}" type="slidenum">
              <a:rPr lang="it-IT" smtClean="0"/>
              <a:pPr/>
              <a:t>14</a:t>
            </a:fld>
            <a:endParaRPr lang="it-IT"/>
          </a:p>
        </p:txBody>
      </p:sp>
      <p:sp>
        <p:nvSpPr>
          <p:cNvPr id="12" name="Segnaposto contenuto 2"/>
          <p:cNvSpPr txBox="1">
            <a:spLocks/>
          </p:cNvSpPr>
          <p:nvPr/>
        </p:nvSpPr>
        <p:spPr>
          <a:xfrm>
            <a:off x="461590" y="585898"/>
            <a:ext cx="11477368" cy="1144275"/>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50000"/>
              </a:lnSpc>
              <a:buClr>
                <a:schemeClr val="bg1"/>
              </a:buClr>
              <a:buNone/>
            </a:pPr>
            <a:r>
              <a:rPr lang="it-IT" sz="1400" i="1" dirty="0">
                <a:solidFill>
                  <a:schemeClr val="bg1"/>
                </a:solidFill>
                <a:latin typeface="Arial" panose="020B0604020202020204" pitchFamily="34" charset="0"/>
                <a:cs typeface="Arial" panose="020B0604020202020204" pitchFamily="34" charset="0"/>
              </a:rPr>
              <a:t>Per visualizzare/gestire l’elenco degli operatori (e relativo ruolo) associati al profilo dell’Ente, selezionare la scheda “SOGGETTI OPERATORI”. </a:t>
            </a:r>
            <a:r>
              <a:rPr lang="it-IT" sz="1400" dirty="0">
                <a:solidFill>
                  <a:schemeClr val="bg1"/>
                </a:solidFill>
                <a:latin typeface="Arial" panose="020B0604020202020204" pitchFamily="34" charset="0"/>
                <a:cs typeface="Arial" panose="020B0604020202020204" pitchFamily="34" charset="0"/>
              </a:rPr>
              <a:t>Per inserire un nuovo operatore cliccare il pulsante                           . Verrà mostrata una finestra per l’inserimento degli estremi o del codice fiscale del soggetto operatore, per verificare se già censito sul sistema SIPES.</a:t>
            </a:r>
          </a:p>
        </p:txBody>
      </p:sp>
      <p:sp>
        <p:nvSpPr>
          <p:cNvPr id="13" name="Rettangolo arrotondato 12"/>
          <p:cNvSpPr/>
          <p:nvPr/>
        </p:nvSpPr>
        <p:spPr>
          <a:xfrm flipV="1">
            <a:off x="9833025" y="2435803"/>
            <a:ext cx="1218151" cy="229019"/>
          </a:xfrm>
          <a:prstGeom prst="round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
        <p:nvSpPr>
          <p:cNvPr id="18" name="Segnaposto contenuto 2"/>
          <p:cNvSpPr txBox="1">
            <a:spLocks/>
          </p:cNvSpPr>
          <p:nvPr/>
        </p:nvSpPr>
        <p:spPr>
          <a:xfrm>
            <a:off x="7576458" y="4539836"/>
            <a:ext cx="3213462" cy="563824"/>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50000"/>
              </a:lnSpc>
              <a:buClr>
                <a:schemeClr val="bg1"/>
              </a:buClr>
              <a:buNone/>
            </a:pPr>
            <a:r>
              <a:rPr lang="it-IT" sz="1400" i="1" dirty="0">
                <a:solidFill>
                  <a:schemeClr val="bg1"/>
                </a:solidFill>
                <a:latin typeface="Arial" panose="020B0604020202020204" pitchFamily="34" charset="0"/>
                <a:cs typeface="Arial" panose="020B0604020202020204" pitchFamily="34" charset="0"/>
              </a:rPr>
              <a:t>Dopo aver compilato i dati premere il pulsante “</a:t>
            </a:r>
            <a:r>
              <a:rPr lang="it-IT" sz="1400" b="1" i="1" dirty="0">
                <a:solidFill>
                  <a:schemeClr val="bg1"/>
                </a:solidFill>
                <a:latin typeface="Arial" panose="020B0604020202020204" pitchFamily="34" charset="0"/>
                <a:cs typeface="Arial" panose="020B0604020202020204" pitchFamily="34" charset="0"/>
              </a:rPr>
              <a:t>Ricerca</a:t>
            </a:r>
            <a:r>
              <a:rPr lang="it-IT" sz="1400" i="1" dirty="0">
                <a:solidFill>
                  <a:schemeClr val="bg1"/>
                </a:solidFill>
                <a:latin typeface="Arial" panose="020B0604020202020204" pitchFamily="34" charset="0"/>
                <a:cs typeface="Arial" panose="020B0604020202020204" pitchFamily="34" charset="0"/>
              </a:rPr>
              <a:t>”. </a:t>
            </a:r>
            <a:endParaRPr lang="it-IT" sz="1400" b="1" dirty="0">
              <a:solidFill>
                <a:schemeClr val="bg1"/>
              </a:solidFill>
              <a:latin typeface="Arial" panose="020B0604020202020204" pitchFamily="34" charset="0"/>
              <a:cs typeface="Arial" panose="020B0604020202020204" pitchFamily="34" charset="0"/>
            </a:endParaRPr>
          </a:p>
        </p:txBody>
      </p:sp>
      <p:sp>
        <p:nvSpPr>
          <p:cNvPr id="20" name="Rettangolo arrotondato 19"/>
          <p:cNvSpPr/>
          <p:nvPr/>
        </p:nvSpPr>
        <p:spPr>
          <a:xfrm flipV="1">
            <a:off x="1211752" y="4640423"/>
            <a:ext cx="4567417" cy="362649"/>
          </a:xfrm>
          <a:prstGeom prst="round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
        <p:nvSpPr>
          <p:cNvPr id="21" name="Freccia a destra 20"/>
          <p:cNvSpPr/>
          <p:nvPr/>
        </p:nvSpPr>
        <p:spPr>
          <a:xfrm flipH="1">
            <a:off x="6001239" y="4683093"/>
            <a:ext cx="1575219" cy="2392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pic>
        <p:nvPicPr>
          <p:cNvPr id="16" name="Immagine 15"/>
          <p:cNvPicPr>
            <a:picLocks noChangeAspect="1"/>
          </p:cNvPicPr>
          <p:nvPr/>
        </p:nvPicPr>
        <p:blipFill rotWithShape="1">
          <a:blip r:embed="rId4" cstate="print"/>
          <a:srcRect l="81170" t="37719" r="5002" b="57414"/>
          <a:stretch/>
        </p:blipFill>
        <p:spPr bwMode="auto">
          <a:xfrm>
            <a:off x="4647807" y="1027994"/>
            <a:ext cx="1466742" cy="290387"/>
          </a:xfrm>
          <a:prstGeom prst="rect">
            <a:avLst/>
          </a:prstGeom>
          <a:ln w="6350">
            <a:solidFill>
              <a:schemeClr val="tx1"/>
            </a:solidFill>
          </a:ln>
          <a:extLst>
            <a:ext uri="{53640926-AAD7-44D8-BBD7-CCE9431645EC}">
              <a14:shadowObscured xmlns:a14="http://schemas.microsoft.com/office/drawing/2010/main"/>
            </a:ext>
          </a:extLst>
        </p:spPr>
      </p:pic>
      <p:sp>
        <p:nvSpPr>
          <p:cNvPr id="15" name="CasellaDiTesto 14"/>
          <p:cNvSpPr txBox="1"/>
          <p:nvPr/>
        </p:nvSpPr>
        <p:spPr>
          <a:xfrm>
            <a:off x="10355747" y="6533742"/>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5"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532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1549" y="1565414"/>
            <a:ext cx="10058400" cy="3231921"/>
          </a:xfrm>
          <a:prstGeom prst="rect">
            <a:avLst/>
          </a:prstGeom>
          <a:ln>
            <a:noFill/>
          </a:ln>
          <a:effectLst>
            <a:outerShdw blurRad="190500" algn="tl" rotWithShape="0">
              <a:srgbClr val="000000">
                <a:alpha val="70000"/>
              </a:srgbClr>
            </a:outerShdw>
          </a:effectLst>
        </p:spPr>
      </p:pic>
      <p:sp>
        <p:nvSpPr>
          <p:cNvPr id="8" name="Freccia curva 7"/>
          <p:cNvSpPr/>
          <p:nvPr/>
        </p:nvSpPr>
        <p:spPr>
          <a:xfrm flipH="1" flipV="1">
            <a:off x="8094972" y="2648765"/>
            <a:ext cx="561703" cy="100042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 name="Titolo 1"/>
          <p:cNvSpPr>
            <a:spLocks noGrp="1"/>
          </p:cNvSpPr>
          <p:nvPr>
            <p:ph type="title"/>
          </p:nvPr>
        </p:nvSpPr>
        <p:spPr>
          <a:xfrm>
            <a:off x="461590" y="285815"/>
            <a:ext cx="11477367" cy="463513"/>
          </a:xfrm>
          <a:solidFill>
            <a:schemeClr val="accent1"/>
          </a:solidFill>
        </p:spPr>
        <p:txBody>
          <a:bodyPr vert="horz" lIns="91440" tIns="45720" rIns="91440" bIns="45720" rtlCol="0" anchor="ctr">
            <a:noAutofit/>
          </a:bodyPr>
          <a:lstStyle/>
          <a:p>
            <a:pPr algn="just">
              <a:lnSpc>
                <a:spcPct val="150000"/>
              </a:lnSpc>
              <a:spcBef>
                <a:spcPts val="1200"/>
              </a:spcBef>
              <a:buClr>
                <a:schemeClr val="bg1"/>
              </a:buClr>
              <a:buFont typeface="Wingdings 2" pitchFamily="18" charset="2"/>
            </a:pPr>
            <a:r>
              <a:rPr lang="it-IT" sz="1600" i="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Fase 1 - Registrazione di un nuovo impresa – Sezione «SOGGETTI OPERATORI»</a:t>
            </a:r>
          </a:p>
        </p:txBody>
      </p:sp>
      <p:sp>
        <p:nvSpPr>
          <p:cNvPr id="6" name="Segnaposto numero diapositiva 5"/>
          <p:cNvSpPr>
            <a:spLocks noGrp="1"/>
          </p:cNvSpPr>
          <p:nvPr>
            <p:ph type="sldNum" sz="quarter" idx="12"/>
          </p:nvPr>
        </p:nvSpPr>
        <p:spPr/>
        <p:txBody>
          <a:bodyPr/>
          <a:lstStyle/>
          <a:p>
            <a:fld id="{BCCFDACF-13EC-4135-9547-E4FC8DE1E292}" type="slidenum">
              <a:rPr lang="it-IT" smtClean="0"/>
              <a:pPr/>
              <a:t>15</a:t>
            </a:fld>
            <a:endParaRPr lang="it-IT"/>
          </a:p>
        </p:txBody>
      </p:sp>
      <p:sp>
        <p:nvSpPr>
          <p:cNvPr id="12" name="Segnaposto contenuto 2"/>
          <p:cNvSpPr txBox="1">
            <a:spLocks/>
          </p:cNvSpPr>
          <p:nvPr/>
        </p:nvSpPr>
        <p:spPr>
          <a:xfrm>
            <a:off x="461590" y="728336"/>
            <a:ext cx="11477368" cy="512636"/>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50000"/>
              </a:lnSpc>
              <a:buClr>
                <a:schemeClr val="bg1"/>
              </a:buClr>
              <a:buNone/>
            </a:pPr>
            <a:r>
              <a:rPr lang="it-IT" sz="1400" i="1" dirty="0">
                <a:solidFill>
                  <a:schemeClr val="bg1"/>
                </a:solidFill>
                <a:latin typeface="Arial" panose="020B0604020202020204" pitchFamily="34" charset="0"/>
                <a:cs typeface="Arial" panose="020B0604020202020204" pitchFamily="34" charset="0"/>
              </a:rPr>
              <a:t>Se il soggetto è già censito è possibile selezionarlo e prelevare automaticamente i dati anagrafici. </a:t>
            </a:r>
            <a:endParaRPr lang="it-IT" sz="1400" b="1" i="1" dirty="0">
              <a:solidFill>
                <a:schemeClr val="bg1"/>
              </a:solidFill>
              <a:latin typeface="Arial" panose="020B0604020202020204" pitchFamily="34" charset="0"/>
              <a:cs typeface="Arial" panose="020B0604020202020204" pitchFamily="34" charset="0"/>
            </a:endParaRPr>
          </a:p>
        </p:txBody>
      </p:sp>
      <p:sp>
        <p:nvSpPr>
          <p:cNvPr id="19" name="Segnaposto contenuto 2"/>
          <p:cNvSpPr txBox="1">
            <a:spLocks/>
          </p:cNvSpPr>
          <p:nvPr/>
        </p:nvSpPr>
        <p:spPr>
          <a:xfrm>
            <a:off x="8023671" y="1792106"/>
            <a:ext cx="3738845" cy="1303791"/>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50000"/>
              </a:lnSpc>
              <a:buClr>
                <a:schemeClr val="bg1"/>
              </a:buClr>
              <a:buNone/>
            </a:pPr>
            <a:r>
              <a:rPr lang="it-IT" sz="1400" i="1" dirty="0">
                <a:solidFill>
                  <a:srgbClr val="FF0000"/>
                </a:solidFill>
                <a:latin typeface="Arial" panose="020B0604020202020204" pitchFamily="34" charset="0"/>
                <a:cs typeface="Arial" panose="020B0604020202020204" pitchFamily="34" charset="0"/>
              </a:rPr>
              <a:t>È comunque possibile aggiungere manualmente un soggetto non censito compilando i dati obbligatori e premendo  il pulsante «</a:t>
            </a:r>
            <a:r>
              <a:rPr lang="it-IT" sz="1400" b="1" i="1" dirty="0">
                <a:solidFill>
                  <a:srgbClr val="FF0000"/>
                </a:solidFill>
                <a:latin typeface="Arial" panose="020B0604020202020204" pitchFamily="34" charset="0"/>
                <a:cs typeface="Arial" panose="020B0604020202020204" pitchFamily="34" charset="0"/>
              </a:rPr>
              <a:t>Aggiungi</a:t>
            </a:r>
            <a:r>
              <a:rPr lang="it-IT" sz="1400" i="1" dirty="0">
                <a:solidFill>
                  <a:srgbClr val="FF0000"/>
                </a:solidFill>
                <a:latin typeface="Arial" panose="020B0604020202020204" pitchFamily="34" charset="0"/>
                <a:cs typeface="Arial" panose="020B0604020202020204" pitchFamily="34" charset="0"/>
              </a:rPr>
              <a:t>»</a:t>
            </a:r>
            <a:endParaRPr lang="it-IT" sz="1400" b="1" dirty="0">
              <a:solidFill>
                <a:srgbClr val="FF0000"/>
              </a:solidFill>
              <a:latin typeface="Arial" panose="020B0604020202020204" pitchFamily="34" charset="0"/>
              <a:cs typeface="Arial" panose="020B0604020202020204" pitchFamily="34" charset="0"/>
            </a:endParaRPr>
          </a:p>
        </p:txBody>
      </p:sp>
      <p:sp>
        <p:nvSpPr>
          <p:cNvPr id="22" name="Rettangolo arrotondato 21"/>
          <p:cNvSpPr/>
          <p:nvPr/>
        </p:nvSpPr>
        <p:spPr>
          <a:xfrm flipV="1">
            <a:off x="4871339" y="2359057"/>
            <a:ext cx="1072261" cy="242083"/>
          </a:xfrm>
          <a:prstGeom prst="round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
        <p:nvSpPr>
          <p:cNvPr id="23" name="Freccia a destra 22"/>
          <p:cNvSpPr/>
          <p:nvPr/>
        </p:nvSpPr>
        <p:spPr>
          <a:xfrm rot="14950080" flipH="1">
            <a:off x="4185577" y="1509375"/>
            <a:ext cx="1125518" cy="283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24" name="Rettangolo arrotondato 23"/>
          <p:cNvSpPr/>
          <p:nvPr/>
        </p:nvSpPr>
        <p:spPr>
          <a:xfrm flipV="1">
            <a:off x="7266025" y="3401288"/>
            <a:ext cx="694047" cy="334219"/>
          </a:xfrm>
          <a:prstGeom prst="round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
        <p:nvSpPr>
          <p:cNvPr id="14" name="CasellaDiTesto 13"/>
          <p:cNvSpPr txBox="1"/>
          <p:nvPr/>
        </p:nvSpPr>
        <p:spPr>
          <a:xfrm>
            <a:off x="10355747" y="6533742"/>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3"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3968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Titolo 3"/>
          <p:cNvSpPr>
            <a:spLocks noGrp="1"/>
          </p:cNvSpPr>
          <p:nvPr>
            <p:ph type="title"/>
          </p:nvPr>
        </p:nvSpPr>
        <p:spPr>
          <a:xfrm>
            <a:off x="461590" y="70060"/>
            <a:ext cx="11477367" cy="510270"/>
          </a:xfrm>
          <a:solidFill>
            <a:schemeClr val="accent1"/>
          </a:solidFill>
        </p:spPr>
        <p:txBody>
          <a:bodyPr vert="horz" lIns="91440" tIns="45720" rIns="91440" bIns="45720" rtlCol="0" anchor="ctr">
            <a:noAutofit/>
          </a:bodyPr>
          <a:lstStyle/>
          <a:p>
            <a:pPr algn="just">
              <a:lnSpc>
                <a:spcPct val="150000"/>
              </a:lnSpc>
              <a:spcBef>
                <a:spcPts val="1200"/>
              </a:spcBef>
              <a:buClr>
                <a:schemeClr val="bg1"/>
              </a:buClr>
              <a:buFont typeface="Wingdings 2" pitchFamily="18" charset="2"/>
            </a:pPr>
            <a:r>
              <a:rPr lang="it-IT" sz="1600" i="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Fase 1 - Registrazione di un nuova impresa – Sezione «SOGGETTI OPERATORI»</a:t>
            </a:r>
          </a:p>
        </p:txBody>
      </p:sp>
      <p:sp>
        <p:nvSpPr>
          <p:cNvPr id="6" name="Segnaposto numero diapositiva 5"/>
          <p:cNvSpPr>
            <a:spLocks noGrp="1"/>
          </p:cNvSpPr>
          <p:nvPr>
            <p:ph type="sldNum" sz="quarter" idx="12"/>
          </p:nvPr>
        </p:nvSpPr>
        <p:spPr/>
        <p:txBody>
          <a:bodyPr/>
          <a:lstStyle/>
          <a:p>
            <a:fld id="{BCCFDACF-13EC-4135-9547-E4FC8DE1E292}" type="slidenum">
              <a:rPr lang="it-IT" smtClean="0"/>
              <a:pPr/>
              <a:t>16</a:t>
            </a:fld>
            <a:endParaRPr lang="it-IT"/>
          </a:p>
        </p:txBody>
      </p:sp>
      <p:sp>
        <p:nvSpPr>
          <p:cNvPr id="12" name="Segnaposto contenuto 2"/>
          <p:cNvSpPr txBox="1">
            <a:spLocks/>
          </p:cNvSpPr>
          <p:nvPr/>
        </p:nvSpPr>
        <p:spPr>
          <a:xfrm>
            <a:off x="464518" y="580330"/>
            <a:ext cx="11477368" cy="505082"/>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50000"/>
              </a:lnSpc>
              <a:buClr>
                <a:schemeClr val="bg1"/>
              </a:buClr>
              <a:buNone/>
            </a:pPr>
            <a:r>
              <a:rPr lang="it-IT" sz="1400" i="1" dirty="0">
                <a:solidFill>
                  <a:schemeClr val="bg1"/>
                </a:solidFill>
                <a:latin typeface="Arial" panose="020B0604020202020204" pitchFamily="34" charset="0"/>
                <a:cs typeface="Arial" panose="020B0604020202020204" pitchFamily="34" charset="0"/>
              </a:rPr>
              <a:t>Nella schermata successiva è possibile specificare il ruolo assegnato all’operatore.</a:t>
            </a:r>
          </a:p>
        </p:txBody>
      </p:sp>
      <p:sp>
        <p:nvSpPr>
          <p:cNvPr id="13" name="Segnaposto contenuto 2"/>
          <p:cNvSpPr txBox="1">
            <a:spLocks/>
          </p:cNvSpPr>
          <p:nvPr/>
        </p:nvSpPr>
        <p:spPr>
          <a:xfrm>
            <a:off x="407956" y="4273453"/>
            <a:ext cx="11588152" cy="917671"/>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50000"/>
              </a:lnSpc>
              <a:buClr>
                <a:schemeClr val="bg1"/>
              </a:buClr>
              <a:buNone/>
            </a:pPr>
            <a:r>
              <a:rPr lang="it-IT" sz="1400" dirty="0">
                <a:solidFill>
                  <a:schemeClr val="bg1"/>
                </a:solidFill>
                <a:latin typeface="Arial" panose="020B0604020202020204" pitchFamily="34" charset="0"/>
                <a:cs typeface="Arial" panose="020B0604020202020204" pitchFamily="34" charset="0"/>
              </a:rPr>
              <a:t>Una volta completata l’operazione di inserimento tramite il tasto “</a:t>
            </a:r>
            <a:r>
              <a:rPr lang="it-IT" sz="1400" b="1" dirty="0">
                <a:solidFill>
                  <a:schemeClr val="bg1"/>
                </a:solidFill>
                <a:latin typeface="Arial" panose="020B0604020202020204" pitchFamily="34" charset="0"/>
                <a:cs typeface="Arial" panose="020B0604020202020204" pitchFamily="34" charset="0"/>
              </a:rPr>
              <a:t>Aggiungi</a:t>
            </a:r>
            <a:r>
              <a:rPr lang="it-IT" sz="1400" dirty="0">
                <a:solidFill>
                  <a:schemeClr val="bg1"/>
                </a:solidFill>
                <a:latin typeface="Arial" panose="020B0604020202020204" pitchFamily="34" charset="0"/>
                <a:cs typeface="Arial" panose="020B0604020202020204" pitchFamily="34" charset="0"/>
              </a:rPr>
              <a:t>”. Successivamente sarà possibile per il soggetto selezionato accedere al sistema con le proprie credenziali di identità digitale e procedere ad operare, secondo il ruolo assegnato, per conto del profilo Impresa  creato.</a:t>
            </a: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4397" y="1233553"/>
            <a:ext cx="10058400" cy="2839269"/>
          </a:xfrm>
          <a:prstGeom prst="rect">
            <a:avLst/>
          </a:prstGeom>
        </p:spPr>
      </p:pic>
      <p:pic>
        <p:nvPicPr>
          <p:cNvPr id="3" name="Immagine 2"/>
          <p:cNvPicPr>
            <a:picLocks noChangeAspect="1"/>
          </p:cNvPicPr>
          <p:nvPr/>
        </p:nvPicPr>
        <p:blipFill rotWithShape="1">
          <a:blip r:embed="rId3" cstate="print">
            <a:extLst>
              <a:ext uri="{28A0092B-C50C-407E-A947-70E740481C1C}">
                <a14:useLocalDpi xmlns:a14="http://schemas.microsoft.com/office/drawing/2010/main" val="0"/>
              </a:ext>
            </a:extLst>
          </a:blip>
          <a:srcRect r="1172"/>
          <a:stretch/>
        </p:blipFill>
        <p:spPr>
          <a:xfrm>
            <a:off x="6507913" y="1863339"/>
            <a:ext cx="2909137" cy="1133633"/>
          </a:xfrm>
          <a:prstGeom prst="rect">
            <a:avLst/>
          </a:prstGeom>
          <a:ln>
            <a:noFill/>
          </a:ln>
          <a:effectLst>
            <a:outerShdw blurRad="190500" algn="tl" rotWithShape="0">
              <a:srgbClr val="000000">
                <a:alpha val="70000"/>
              </a:srgbClr>
            </a:outerShdw>
          </a:effectLst>
        </p:spPr>
      </p:pic>
      <p:sp>
        <p:nvSpPr>
          <p:cNvPr id="5" name="Freccia curva 4"/>
          <p:cNvSpPr/>
          <p:nvPr/>
        </p:nvSpPr>
        <p:spPr>
          <a:xfrm flipV="1">
            <a:off x="3107361" y="2540000"/>
            <a:ext cx="3375152" cy="3786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7" name="Rettangolo arrotondato 16"/>
          <p:cNvSpPr/>
          <p:nvPr/>
        </p:nvSpPr>
        <p:spPr>
          <a:xfrm flipV="1">
            <a:off x="1721739" y="2702668"/>
            <a:ext cx="653161" cy="301593"/>
          </a:xfrm>
          <a:prstGeom prst="round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
        <p:nvSpPr>
          <p:cNvPr id="16" name="CasellaDiTesto 15"/>
          <p:cNvSpPr txBox="1"/>
          <p:nvPr/>
        </p:nvSpPr>
        <p:spPr>
          <a:xfrm>
            <a:off x="10355747" y="6533742"/>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4"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sp>
        <p:nvSpPr>
          <p:cNvPr id="14" name="Segnaposto contenuto 2">
            <a:extLst>
              <a:ext uri="{FF2B5EF4-FFF2-40B4-BE49-F238E27FC236}">
                <a16:creationId xmlns:a16="http://schemas.microsoft.com/office/drawing/2014/main" id="{84AAAF2A-751C-4975-B367-51295F106511}"/>
              </a:ext>
            </a:extLst>
          </p:cNvPr>
          <p:cNvSpPr txBox="1">
            <a:spLocks/>
          </p:cNvSpPr>
          <p:nvPr/>
        </p:nvSpPr>
        <p:spPr>
          <a:xfrm>
            <a:off x="2048319" y="5634694"/>
            <a:ext cx="8219677" cy="642976"/>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00000"/>
              </a:lnSpc>
              <a:buClr>
                <a:schemeClr val="bg1"/>
              </a:buClr>
              <a:buNone/>
            </a:pPr>
            <a:r>
              <a:rPr lang="it-IT" sz="1400" dirty="0">
                <a:solidFill>
                  <a:srgbClr val="FF0000"/>
                </a:solidFill>
                <a:latin typeface="Arial" panose="020B0604020202020204" pitchFamily="34" charset="0"/>
                <a:cs typeface="Arial" panose="020B0604020202020204" pitchFamily="34" charset="0"/>
              </a:rPr>
              <a:t>ATTENZIONE: Il rappresentante legale è un’informazione necessaria per poter procedere con la trasmissione della domanda. Non sarà possibile trasmettere una pratica se non è stato inserito il rappresentante legale.</a:t>
            </a:r>
          </a:p>
        </p:txBody>
      </p:sp>
    </p:spTree>
    <p:extLst>
      <p:ext uri="{BB962C8B-B14F-4D97-AF65-F5344CB8AC3E}">
        <p14:creationId xmlns:p14="http://schemas.microsoft.com/office/powerpoint/2010/main" val="3998534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BCCFDACF-13EC-4135-9547-E4FC8DE1E292}" type="slidenum">
              <a:rPr lang="it-IT" smtClean="0"/>
              <a:t>17</a:t>
            </a:fld>
            <a:endParaRPr lang="it-IT"/>
          </a:p>
        </p:txBody>
      </p:sp>
      <p:sp>
        <p:nvSpPr>
          <p:cNvPr id="12" name="Segnaposto contenuto 2"/>
          <p:cNvSpPr txBox="1">
            <a:spLocks/>
          </p:cNvSpPr>
          <p:nvPr/>
        </p:nvSpPr>
        <p:spPr>
          <a:xfrm>
            <a:off x="461590" y="580330"/>
            <a:ext cx="11477368" cy="511869"/>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50000"/>
              </a:lnSpc>
              <a:buClr>
                <a:schemeClr val="bg1"/>
              </a:buClr>
              <a:buNone/>
            </a:pPr>
            <a:r>
              <a:rPr lang="it-IT" sz="1400" i="1" dirty="0">
                <a:solidFill>
                  <a:schemeClr val="bg1"/>
                </a:solidFill>
                <a:latin typeface="Arial" panose="020B0604020202020204" pitchFamily="34" charset="0"/>
                <a:cs typeface="Arial" panose="020B0604020202020204" pitchFamily="34" charset="0"/>
              </a:rPr>
              <a:t>In questa sezione è possibile inserire tutti i soci, fisici e giuridici, che fanno parte dell’impresa (se diversa da impresa individuale).</a:t>
            </a:r>
          </a:p>
        </p:txBody>
      </p:sp>
      <p:sp>
        <p:nvSpPr>
          <p:cNvPr id="10" name="Segnaposto contenuto 2"/>
          <p:cNvSpPr txBox="1">
            <a:spLocks/>
          </p:cNvSpPr>
          <p:nvPr/>
        </p:nvSpPr>
        <p:spPr>
          <a:xfrm>
            <a:off x="546069" y="3522827"/>
            <a:ext cx="11477368" cy="718973"/>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50000"/>
              </a:lnSpc>
              <a:buClr>
                <a:schemeClr val="bg1"/>
              </a:buClr>
              <a:buNone/>
            </a:pPr>
            <a:r>
              <a:rPr lang="it-IT" sz="1400" dirty="0">
                <a:solidFill>
                  <a:schemeClr val="bg1"/>
                </a:solidFill>
                <a:latin typeface="Arial" panose="020B0604020202020204" pitchFamily="34" charset="0"/>
                <a:cs typeface="Arial" panose="020B0604020202020204" pitchFamily="34" charset="0"/>
              </a:rPr>
              <a:t>Per inserire un nuovo socio cliccare il pulsante                       oppure                           . Verrà mostrata una finestra per l’inserimento degli estremi o del codice fiscale del soggetto operatore per controllare se già censito sul sistema.”</a:t>
            </a:r>
          </a:p>
        </p:txBody>
      </p:sp>
      <p:pic>
        <p:nvPicPr>
          <p:cNvPr id="13" name="Immagine 12"/>
          <p:cNvPicPr>
            <a:picLocks noChangeAspect="1"/>
          </p:cNvPicPr>
          <p:nvPr/>
        </p:nvPicPr>
        <p:blipFill rotWithShape="1">
          <a:blip r:embed="rId2" cstate="print">
            <a:extLst>
              <a:ext uri="{28A0092B-C50C-407E-A947-70E740481C1C}">
                <a14:useLocalDpi xmlns:a14="http://schemas.microsoft.com/office/drawing/2010/main" val="0"/>
              </a:ext>
            </a:extLst>
          </a:blip>
          <a:srcRect l="13063"/>
          <a:stretch/>
        </p:blipFill>
        <p:spPr>
          <a:xfrm>
            <a:off x="2813095" y="1240432"/>
            <a:ext cx="7614149" cy="2176463"/>
          </a:xfrm>
          <a:prstGeom prst="rect">
            <a:avLst/>
          </a:prstGeom>
          <a:ln>
            <a:noFill/>
          </a:ln>
          <a:effectLst>
            <a:outerShdw blurRad="190500" algn="tl" rotWithShape="0">
              <a:srgbClr val="000000">
                <a:alpha val="70000"/>
              </a:srgbClr>
            </a:outerShdw>
          </a:effectLst>
        </p:spPr>
      </p:pic>
      <p:sp>
        <p:nvSpPr>
          <p:cNvPr id="14" name="Rettangolo arrotondato 13"/>
          <p:cNvSpPr/>
          <p:nvPr/>
        </p:nvSpPr>
        <p:spPr>
          <a:xfrm flipV="1">
            <a:off x="9456039" y="2177865"/>
            <a:ext cx="818261" cy="311334"/>
          </a:xfrm>
          <a:prstGeom prst="round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
        <p:nvSpPr>
          <p:cNvPr id="15" name="Rettangolo arrotondato 14"/>
          <p:cNvSpPr/>
          <p:nvPr/>
        </p:nvSpPr>
        <p:spPr>
          <a:xfrm flipV="1">
            <a:off x="9456039" y="1608693"/>
            <a:ext cx="818261" cy="301593"/>
          </a:xfrm>
          <a:prstGeom prst="round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pic>
        <p:nvPicPr>
          <p:cNvPr id="16" name="Immagin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542" y="3538769"/>
            <a:ext cx="1097143" cy="327619"/>
          </a:xfrm>
          <a:prstGeom prst="rect">
            <a:avLst/>
          </a:prstGeom>
          <a:ln w="6350">
            <a:solidFill>
              <a:schemeClr val="tx1"/>
            </a:solidFill>
          </a:ln>
        </p:spPr>
      </p:pic>
      <p:pic>
        <p:nvPicPr>
          <p:cNvPr id="17" name="Immagin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5094" y="3580739"/>
            <a:ext cx="1308444" cy="260063"/>
          </a:xfrm>
          <a:prstGeom prst="rect">
            <a:avLst/>
          </a:prstGeom>
          <a:ln w="6350">
            <a:solidFill>
              <a:schemeClr val="tx1"/>
            </a:solidFill>
          </a:ln>
        </p:spPr>
      </p:pic>
      <p:pic>
        <p:nvPicPr>
          <p:cNvPr id="5" name="Immagine 4"/>
          <p:cNvPicPr>
            <a:picLocks noChangeAspect="1"/>
          </p:cNvPicPr>
          <p:nvPr/>
        </p:nvPicPr>
        <p:blipFill rotWithShape="1">
          <a:blip r:embed="rId5">
            <a:extLst>
              <a:ext uri="{28A0092B-C50C-407E-A947-70E740481C1C}">
                <a14:useLocalDpi xmlns:a14="http://schemas.microsoft.com/office/drawing/2010/main" val="0"/>
              </a:ext>
            </a:extLst>
          </a:blip>
          <a:srcRect t="1" b="28401"/>
          <a:stretch/>
        </p:blipFill>
        <p:spPr>
          <a:xfrm>
            <a:off x="1319053" y="4368800"/>
            <a:ext cx="10058400" cy="2298700"/>
          </a:xfrm>
          <a:prstGeom prst="rect">
            <a:avLst/>
          </a:prstGeom>
          <a:ln>
            <a:noFill/>
          </a:ln>
          <a:effectLst>
            <a:outerShdw blurRad="190500" algn="tl" rotWithShape="0">
              <a:srgbClr val="000000">
                <a:alpha val="70000"/>
              </a:srgbClr>
            </a:outerShdw>
          </a:effectLst>
        </p:spPr>
      </p:pic>
      <p:sp>
        <p:nvSpPr>
          <p:cNvPr id="19" name="Segnaposto contenuto 2"/>
          <p:cNvSpPr txBox="1">
            <a:spLocks/>
          </p:cNvSpPr>
          <p:nvPr/>
        </p:nvSpPr>
        <p:spPr>
          <a:xfrm>
            <a:off x="7678058" y="5022436"/>
            <a:ext cx="3213462" cy="563824"/>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50000"/>
              </a:lnSpc>
              <a:buClr>
                <a:schemeClr val="bg1"/>
              </a:buClr>
              <a:buNone/>
            </a:pPr>
            <a:r>
              <a:rPr lang="it-IT" sz="1400" i="1" dirty="0">
                <a:solidFill>
                  <a:schemeClr val="bg1"/>
                </a:solidFill>
                <a:latin typeface="Arial" panose="020B0604020202020204" pitchFamily="34" charset="0"/>
                <a:cs typeface="Arial" panose="020B0604020202020204" pitchFamily="34" charset="0"/>
              </a:rPr>
              <a:t>Dopo aver compilato i dati premere il pulsante “</a:t>
            </a:r>
            <a:r>
              <a:rPr lang="it-IT" sz="1400" b="1" i="1" dirty="0">
                <a:solidFill>
                  <a:schemeClr val="bg1"/>
                </a:solidFill>
                <a:latin typeface="Arial" panose="020B0604020202020204" pitchFamily="34" charset="0"/>
                <a:cs typeface="Arial" panose="020B0604020202020204" pitchFamily="34" charset="0"/>
              </a:rPr>
              <a:t>Ricerca</a:t>
            </a:r>
            <a:r>
              <a:rPr lang="it-IT" sz="1400" i="1" dirty="0">
                <a:solidFill>
                  <a:schemeClr val="bg1"/>
                </a:solidFill>
                <a:latin typeface="Arial" panose="020B0604020202020204" pitchFamily="34" charset="0"/>
                <a:cs typeface="Arial" panose="020B0604020202020204" pitchFamily="34" charset="0"/>
              </a:rPr>
              <a:t>”. </a:t>
            </a:r>
            <a:endParaRPr lang="it-IT" sz="1400" b="1" dirty="0">
              <a:solidFill>
                <a:schemeClr val="bg1"/>
              </a:solidFill>
              <a:latin typeface="Arial" panose="020B0604020202020204" pitchFamily="34" charset="0"/>
              <a:cs typeface="Arial" panose="020B0604020202020204" pitchFamily="34" charset="0"/>
            </a:endParaRPr>
          </a:p>
        </p:txBody>
      </p:sp>
      <p:sp>
        <p:nvSpPr>
          <p:cNvPr id="20" name="Rettangolo arrotondato 19"/>
          <p:cNvSpPr/>
          <p:nvPr/>
        </p:nvSpPr>
        <p:spPr>
          <a:xfrm flipV="1">
            <a:off x="1313352" y="5123023"/>
            <a:ext cx="4567417" cy="362649"/>
          </a:xfrm>
          <a:prstGeom prst="round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
        <p:nvSpPr>
          <p:cNvPr id="21" name="Freccia a destra 20"/>
          <p:cNvSpPr/>
          <p:nvPr/>
        </p:nvSpPr>
        <p:spPr>
          <a:xfrm flipH="1">
            <a:off x="6102839" y="5165693"/>
            <a:ext cx="1575219" cy="2392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22" name="CasellaDiTesto 21">
            <a:extLst>
              <a:ext uri="{FF2B5EF4-FFF2-40B4-BE49-F238E27FC236}">
                <a16:creationId xmlns:a16="http://schemas.microsoft.com/office/drawing/2014/main" id="{F34EEC8B-8FFA-439F-B609-CC9D9F099C18}"/>
              </a:ext>
            </a:extLst>
          </p:cNvPr>
          <p:cNvSpPr txBox="1"/>
          <p:nvPr/>
        </p:nvSpPr>
        <p:spPr>
          <a:xfrm>
            <a:off x="10355747" y="6533742"/>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6"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sp>
        <p:nvSpPr>
          <p:cNvPr id="23" name="Titolo 3">
            <a:extLst>
              <a:ext uri="{FF2B5EF4-FFF2-40B4-BE49-F238E27FC236}">
                <a16:creationId xmlns:a16="http://schemas.microsoft.com/office/drawing/2014/main" id="{518853C9-8097-43AB-989F-E1EEA4A26F30}"/>
              </a:ext>
            </a:extLst>
          </p:cNvPr>
          <p:cNvSpPr>
            <a:spLocks noGrp="1"/>
          </p:cNvSpPr>
          <p:nvPr>
            <p:ph type="title"/>
          </p:nvPr>
        </p:nvSpPr>
        <p:spPr>
          <a:xfrm>
            <a:off x="461590" y="70060"/>
            <a:ext cx="11477367" cy="510270"/>
          </a:xfrm>
          <a:solidFill>
            <a:schemeClr val="accent1"/>
          </a:solidFill>
        </p:spPr>
        <p:txBody>
          <a:bodyPr vert="horz" lIns="91440" tIns="45720" rIns="91440" bIns="45720" rtlCol="0" anchor="ctr">
            <a:noAutofit/>
          </a:bodyPr>
          <a:lstStyle/>
          <a:p>
            <a:pPr algn="just">
              <a:lnSpc>
                <a:spcPct val="150000"/>
              </a:lnSpc>
              <a:spcBef>
                <a:spcPts val="1200"/>
              </a:spcBef>
              <a:buClr>
                <a:schemeClr val="bg1"/>
              </a:buClr>
              <a:buFont typeface="Wingdings 2" pitchFamily="18" charset="2"/>
            </a:pPr>
            <a:r>
              <a:rPr lang="it-IT" sz="1600" i="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Fase 1 - Registrazione di un nuova impresa – Sezione «SOCI»</a:t>
            </a:r>
          </a:p>
        </p:txBody>
      </p:sp>
    </p:spTree>
    <p:extLst>
      <p:ext uri="{BB962C8B-B14F-4D97-AF65-F5344CB8AC3E}">
        <p14:creationId xmlns:p14="http://schemas.microsoft.com/office/powerpoint/2010/main" val="2135851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074" y="2227466"/>
            <a:ext cx="10058400" cy="2924693"/>
          </a:xfrm>
          <a:prstGeom prst="rect">
            <a:avLst/>
          </a:prstGeom>
          <a:ln>
            <a:noFill/>
          </a:ln>
          <a:effectLst>
            <a:outerShdw blurRad="190500" algn="tl" rotWithShape="0">
              <a:srgbClr val="000000">
                <a:alpha val="70000"/>
              </a:srgbClr>
            </a:outerShdw>
          </a:effectLst>
        </p:spPr>
      </p:pic>
      <p:sp>
        <p:nvSpPr>
          <p:cNvPr id="6" name="Segnaposto numero diapositiva 5"/>
          <p:cNvSpPr>
            <a:spLocks noGrp="1"/>
          </p:cNvSpPr>
          <p:nvPr>
            <p:ph type="sldNum" sz="quarter" idx="12"/>
          </p:nvPr>
        </p:nvSpPr>
        <p:spPr/>
        <p:txBody>
          <a:bodyPr/>
          <a:lstStyle/>
          <a:p>
            <a:fld id="{BCCFDACF-13EC-4135-9547-E4FC8DE1E292}" type="slidenum">
              <a:rPr lang="it-IT" smtClean="0"/>
              <a:t>18</a:t>
            </a:fld>
            <a:endParaRPr lang="it-IT"/>
          </a:p>
        </p:txBody>
      </p:sp>
      <p:sp>
        <p:nvSpPr>
          <p:cNvPr id="12" name="Segnaposto contenuto 2"/>
          <p:cNvSpPr txBox="1">
            <a:spLocks/>
          </p:cNvSpPr>
          <p:nvPr/>
        </p:nvSpPr>
        <p:spPr>
          <a:xfrm>
            <a:off x="461590" y="574180"/>
            <a:ext cx="11477368" cy="1123968"/>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50000"/>
              </a:lnSpc>
              <a:buClr>
                <a:schemeClr val="bg1"/>
              </a:buClr>
              <a:buNone/>
            </a:pPr>
            <a:r>
              <a:rPr lang="it-IT" sz="1400" i="1" dirty="0">
                <a:solidFill>
                  <a:schemeClr val="bg1"/>
                </a:solidFill>
                <a:latin typeface="Arial" panose="020B0604020202020204" pitchFamily="34" charset="0"/>
                <a:cs typeface="Arial" panose="020B0604020202020204" pitchFamily="34" charset="0"/>
              </a:rPr>
              <a:t>Se il soggetto è già censito nel sistema è possibile selezionarlo, prelevare automaticamente i dati anagrafici ed inserire le informazioni specifiche relativamente all’impresa.</a:t>
            </a:r>
          </a:p>
          <a:p>
            <a:pPr marL="0" indent="0" algn="just">
              <a:lnSpc>
                <a:spcPct val="150000"/>
              </a:lnSpc>
              <a:buClr>
                <a:schemeClr val="bg1"/>
              </a:buClr>
              <a:buNone/>
            </a:pPr>
            <a:r>
              <a:rPr lang="it-IT" sz="1400" i="1" dirty="0">
                <a:solidFill>
                  <a:srgbClr val="FF0000"/>
                </a:solidFill>
                <a:latin typeface="Arial" panose="020B0604020202020204" pitchFamily="34" charset="0"/>
                <a:cs typeface="Arial" panose="020B0604020202020204" pitchFamily="34" charset="0"/>
              </a:rPr>
              <a:t>Se il soggetto non è presente sul SIPES è possibile </a:t>
            </a:r>
            <a:r>
              <a:rPr lang="it-IT" sz="1400" b="1" i="1" dirty="0">
                <a:solidFill>
                  <a:srgbClr val="FF0000"/>
                </a:solidFill>
                <a:latin typeface="Arial" panose="020B0604020202020204" pitchFamily="34" charset="0"/>
                <a:cs typeface="Arial" panose="020B0604020202020204" pitchFamily="34" charset="0"/>
              </a:rPr>
              <a:t>aggiungerlo manualmente</a:t>
            </a:r>
          </a:p>
        </p:txBody>
      </p:sp>
      <p:sp>
        <p:nvSpPr>
          <p:cNvPr id="14" name="Rettangolo arrotondato 13"/>
          <p:cNvSpPr/>
          <p:nvPr/>
        </p:nvSpPr>
        <p:spPr>
          <a:xfrm flipV="1">
            <a:off x="1620139" y="3286098"/>
            <a:ext cx="1199261" cy="311334"/>
          </a:xfrm>
          <a:prstGeom prst="round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
        <p:nvSpPr>
          <p:cNvPr id="15" name="Rettangolo arrotondato 14"/>
          <p:cNvSpPr/>
          <p:nvPr/>
        </p:nvSpPr>
        <p:spPr>
          <a:xfrm flipV="1">
            <a:off x="5188839" y="3000572"/>
            <a:ext cx="818261" cy="234581"/>
          </a:xfrm>
          <a:prstGeom prst="round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pic>
        <p:nvPicPr>
          <p:cNvPr id="18" name="Immagine 17"/>
          <p:cNvPicPr>
            <a:picLocks noChangeAspect="1"/>
          </p:cNvPicPr>
          <p:nvPr/>
        </p:nvPicPr>
        <p:blipFill rotWithShape="1">
          <a:blip r:embed="rId3">
            <a:extLst>
              <a:ext uri="{28A0092B-C50C-407E-A947-70E740481C1C}">
                <a14:useLocalDpi xmlns:a14="http://schemas.microsoft.com/office/drawing/2010/main" val="0"/>
              </a:ext>
            </a:extLst>
          </a:blip>
          <a:srcRect r="49621" b="35431"/>
          <a:stretch/>
        </p:blipFill>
        <p:spPr>
          <a:xfrm>
            <a:off x="6534061" y="3738924"/>
            <a:ext cx="4695413" cy="2684813"/>
          </a:xfrm>
          <a:prstGeom prst="rect">
            <a:avLst/>
          </a:prstGeom>
          <a:ln>
            <a:noFill/>
          </a:ln>
          <a:effectLst>
            <a:outerShdw blurRad="190500" algn="tl" rotWithShape="0">
              <a:srgbClr val="000000">
                <a:alpha val="70000"/>
              </a:srgbClr>
            </a:outerShdw>
          </a:effectLst>
        </p:spPr>
      </p:pic>
      <p:sp>
        <p:nvSpPr>
          <p:cNvPr id="22" name="Freccia a destra 21"/>
          <p:cNvSpPr/>
          <p:nvPr/>
        </p:nvSpPr>
        <p:spPr>
          <a:xfrm rot="13813290" flipH="1">
            <a:off x="5786262" y="3542967"/>
            <a:ext cx="1042550" cy="178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pic>
        <p:nvPicPr>
          <p:cNvPr id="24" name="Immagine 23"/>
          <p:cNvPicPr>
            <a:picLocks noChangeAspect="1"/>
          </p:cNvPicPr>
          <p:nvPr/>
        </p:nvPicPr>
        <p:blipFill rotWithShape="1">
          <a:blip r:embed="rId4">
            <a:extLst>
              <a:ext uri="{28A0092B-C50C-407E-A947-70E740481C1C}">
                <a14:useLocalDpi xmlns:a14="http://schemas.microsoft.com/office/drawing/2010/main" val="0"/>
              </a:ext>
            </a:extLst>
          </a:blip>
          <a:srcRect r="45707"/>
          <a:stretch/>
        </p:blipFill>
        <p:spPr>
          <a:xfrm>
            <a:off x="758780" y="4263667"/>
            <a:ext cx="5461000" cy="2409426"/>
          </a:xfrm>
          <a:prstGeom prst="rect">
            <a:avLst/>
          </a:prstGeom>
          <a:ln>
            <a:noFill/>
          </a:ln>
          <a:effectLst>
            <a:outerShdw blurRad="190500" algn="tl" rotWithShape="0">
              <a:srgbClr val="000000">
                <a:alpha val="70000"/>
              </a:srgbClr>
            </a:outerShdw>
          </a:effectLst>
        </p:spPr>
      </p:pic>
      <p:sp>
        <p:nvSpPr>
          <p:cNvPr id="25" name="Freccia a destra 24"/>
          <p:cNvSpPr/>
          <p:nvPr/>
        </p:nvSpPr>
        <p:spPr>
          <a:xfrm rot="20904505" flipH="1">
            <a:off x="5698505" y="5182201"/>
            <a:ext cx="1042550" cy="178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2" name="Ovale 1"/>
          <p:cNvSpPr/>
          <p:nvPr/>
        </p:nvSpPr>
        <p:spPr>
          <a:xfrm>
            <a:off x="6307537" y="3235153"/>
            <a:ext cx="379797" cy="374287"/>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1</a:t>
            </a:r>
          </a:p>
        </p:txBody>
      </p:sp>
      <p:sp>
        <p:nvSpPr>
          <p:cNvPr id="16" name="Ovale 15"/>
          <p:cNvSpPr/>
          <p:nvPr/>
        </p:nvSpPr>
        <p:spPr>
          <a:xfrm>
            <a:off x="6200274" y="5366961"/>
            <a:ext cx="379797" cy="374287"/>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a:t>
            </a:r>
          </a:p>
        </p:txBody>
      </p:sp>
      <p:sp>
        <p:nvSpPr>
          <p:cNvPr id="19" name="CasellaDiTesto 18">
            <a:extLst>
              <a:ext uri="{FF2B5EF4-FFF2-40B4-BE49-F238E27FC236}">
                <a16:creationId xmlns:a16="http://schemas.microsoft.com/office/drawing/2014/main" id="{66A66D85-A294-4965-AFD7-69B4444F2939}"/>
              </a:ext>
            </a:extLst>
          </p:cNvPr>
          <p:cNvSpPr txBox="1"/>
          <p:nvPr/>
        </p:nvSpPr>
        <p:spPr>
          <a:xfrm>
            <a:off x="10355747" y="6533742"/>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5"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sp>
        <p:nvSpPr>
          <p:cNvPr id="20" name="Titolo 3">
            <a:extLst>
              <a:ext uri="{FF2B5EF4-FFF2-40B4-BE49-F238E27FC236}">
                <a16:creationId xmlns:a16="http://schemas.microsoft.com/office/drawing/2014/main" id="{7FFFF5BA-05CE-42B4-A120-8F754B18D822}"/>
              </a:ext>
            </a:extLst>
          </p:cNvPr>
          <p:cNvSpPr>
            <a:spLocks noGrp="1"/>
          </p:cNvSpPr>
          <p:nvPr>
            <p:ph type="title"/>
          </p:nvPr>
        </p:nvSpPr>
        <p:spPr>
          <a:xfrm>
            <a:off x="461590" y="70060"/>
            <a:ext cx="11477367" cy="510270"/>
          </a:xfrm>
          <a:solidFill>
            <a:schemeClr val="accent1"/>
          </a:solidFill>
        </p:spPr>
        <p:txBody>
          <a:bodyPr vert="horz" lIns="91440" tIns="45720" rIns="91440" bIns="45720" rtlCol="0" anchor="ctr">
            <a:noAutofit/>
          </a:bodyPr>
          <a:lstStyle/>
          <a:p>
            <a:pPr algn="just">
              <a:lnSpc>
                <a:spcPct val="150000"/>
              </a:lnSpc>
              <a:spcBef>
                <a:spcPts val="1200"/>
              </a:spcBef>
              <a:buClr>
                <a:schemeClr val="bg1"/>
              </a:buClr>
              <a:buFont typeface="Wingdings 2" pitchFamily="18" charset="2"/>
            </a:pPr>
            <a:r>
              <a:rPr lang="it-IT" sz="1600" i="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Fase 1 - Registrazione di un nuova impresa – Sezione «SOCI»</a:t>
            </a:r>
          </a:p>
        </p:txBody>
      </p:sp>
    </p:spTree>
    <p:extLst>
      <p:ext uri="{BB962C8B-B14F-4D97-AF65-F5344CB8AC3E}">
        <p14:creationId xmlns:p14="http://schemas.microsoft.com/office/powerpoint/2010/main" val="2104009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3" name="Immagine 22"/>
          <p:cNvPicPr>
            <a:picLocks noChangeAspect="1"/>
          </p:cNvPicPr>
          <p:nvPr/>
        </p:nvPicPr>
        <p:blipFill rotWithShape="1">
          <a:blip r:embed="rId2" cstate="print">
            <a:extLst>
              <a:ext uri="{28A0092B-C50C-407E-A947-70E740481C1C}">
                <a14:useLocalDpi xmlns:a14="http://schemas.microsoft.com/office/drawing/2010/main" val="0"/>
              </a:ext>
            </a:extLst>
          </a:blip>
          <a:srcRect r="32790"/>
          <a:stretch/>
        </p:blipFill>
        <p:spPr>
          <a:xfrm>
            <a:off x="701002" y="3959858"/>
            <a:ext cx="5499271" cy="1622222"/>
          </a:xfrm>
          <a:prstGeom prst="rect">
            <a:avLst/>
          </a:prstGeom>
          <a:ln>
            <a:noFill/>
          </a:ln>
          <a:effectLst>
            <a:outerShdw blurRad="190500" algn="tl" rotWithShape="0">
              <a:srgbClr val="000000">
                <a:alpha val="70000"/>
              </a:srgbClr>
            </a:outerShdw>
          </a:effectLst>
        </p:spPr>
      </p:pic>
      <p:pic>
        <p:nvPicPr>
          <p:cNvPr id="26" name="Immagine 25"/>
          <p:cNvPicPr>
            <a:picLocks noChangeAspect="1"/>
          </p:cNvPicPr>
          <p:nvPr/>
        </p:nvPicPr>
        <p:blipFill rotWithShape="1">
          <a:blip r:embed="rId3" cstate="print">
            <a:extLst>
              <a:ext uri="{28A0092B-C50C-407E-A947-70E740481C1C}">
                <a14:useLocalDpi xmlns:a14="http://schemas.microsoft.com/office/drawing/2010/main" val="0"/>
              </a:ext>
            </a:extLst>
          </a:blip>
          <a:srcRect r="36719"/>
          <a:stretch/>
        </p:blipFill>
        <p:spPr>
          <a:xfrm>
            <a:off x="6367217" y="3984013"/>
            <a:ext cx="5656220" cy="1573911"/>
          </a:xfrm>
          <a:prstGeom prst="rect">
            <a:avLst/>
          </a:prstGeom>
          <a:ln>
            <a:noFill/>
          </a:ln>
          <a:effectLst>
            <a:outerShdw blurRad="190500" algn="tl" rotWithShape="0">
              <a:srgbClr val="000000">
                <a:alpha val="70000"/>
              </a:srgbClr>
            </a:outerShdw>
          </a:effectLst>
        </p:spPr>
      </p:pic>
      <p:pic>
        <p:nvPicPr>
          <p:cNvPr id="13" name="Immagin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099" y="1972211"/>
            <a:ext cx="9366349" cy="1310476"/>
          </a:xfrm>
          <a:prstGeom prst="rect">
            <a:avLst/>
          </a:prstGeom>
          <a:ln>
            <a:noFill/>
          </a:ln>
          <a:effectLst>
            <a:outerShdw blurRad="190500" algn="tl" rotWithShape="0">
              <a:srgbClr val="000000">
                <a:alpha val="70000"/>
              </a:srgbClr>
            </a:outerShdw>
          </a:effectLst>
        </p:spPr>
      </p:pic>
      <p:sp>
        <p:nvSpPr>
          <p:cNvPr id="6" name="Segnaposto numero diapositiva 5"/>
          <p:cNvSpPr>
            <a:spLocks noGrp="1"/>
          </p:cNvSpPr>
          <p:nvPr>
            <p:ph type="sldNum" sz="quarter" idx="12"/>
          </p:nvPr>
        </p:nvSpPr>
        <p:spPr/>
        <p:txBody>
          <a:bodyPr/>
          <a:lstStyle/>
          <a:p>
            <a:fld id="{BCCFDACF-13EC-4135-9547-E4FC8DE1E292}" type="slidenum">
              <a:rPr lang="it-IT" smtClean="0"/>
              <a:t>19</a:t>
            </a:fld>
            <a:endParaRPr lang="it-IT"/>
          </a:p>
        </p:txBody>
      </p:sp>
      <p:sp>
        <p:nvSpPr>
          <p:cNvPr id="12" name="Segnaposto contenuto 2"/>
          <p:cNvSpPr txBox="1">
            <a:spLocks/>
          </p:cNvSpPr>
          <p:nvPr/>
        </p:nvSpPr>
        <p:spPr>
          <a:xfrm>
            <a:off x="461590" y="520024"/>
            <a:ext cx="11477368" cy="653761"/>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50000"/>
              </a:lnSpc>
              <a:buClr>
                <a:schemeClr val="bg1"/>
              </a:buClr>
              <a:buNone/>
            </a:pPr>
            <a:r>
              <a:rPr lang="it-IT" sz="1400" i="1" dirty="0">
                <a:solidFill>
                  <a:schemeClr val="bg1"/>
                </a:solidFill>
                <a:latin typeface="Arial" panose="020B0604020202020204" pitchFamily="34" charset="0"/>
                <a:cs typeface="Arial" panose="020B0604020202020204" pitchFamily="34" charset="0"/>
              </a:rPr>
              <a:t>In questa sezione è possibile inserire i dati dimensionali dell’impresa.</a:t>
            </a:r>
            <a:endParaRPr lang="it-IT" sz="1400" b="1" i="1" dirty="0">
              <a:solidFill>
                <a:srgbClr val="FF0000"/>
              </a:solidFill>
              <a:latin typeface="Arial" panose="020B0604020202020204" pitchFamily="34" charset="0"/>
              <a:cs typeface="Arial" panose="020B0604020202020204" pitchFamily="34" charset="0"/>
            </a:endParaRPr>
          </a:p>
        </p:txBody>
      </p:sp>
      <p:sp>
        <p:nvSpPr>
          <p:cNvPr id="22" name="Freccia a destra 21"/>
          <p:cNvSpPr/>
          <p:nvPr/>
        </p:nvSpPr>
        <p:spPr>
          <a:xfrm rot="13813290" flipH="1">
            <a:off x="8885063" y="2199001"/>
            <a:ext cx="1042550" cy="178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25" name="Freccia a destra 24"/>
          <p:cNvSpPr/>
          <p:nvPr/>
        </p:nvSpPr>
        <p:spPr>
          <a:xfrm rot="10800000" flipH="1">
            <a:off x="5763478" y="4681815"/>
            <a:ext cx="1042550" cy="178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7" name="Segnaposto contenuto 2"/>
          <p:cNvSpPr txBox="1">
            <a:spLocks/>
          </p:cNvSpPr>
          <p:nvPr/>
        </p:nvSpPr>
        <p:spPr>
          <a:xfrm>
            <a:off x="546069" y="3420536"/>
            <a:ext cx="11477368" cy="401473"/>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50000"/>
              </a:lnSpc>
              <a:buClr>
                <a:schemeClr val="bg1"/>
              </a:buClr>
              <a:buNone/>
            </a:pPr>
            <a:r>
              <a:rPr lang="it-IT" sz="1400" dirty="0">
                <a:solidFill>
                  <a:schemeClr val="bg1"/>
                </a:solidFill>
                <a:latin typeface="Arial" panose="020B0604020202020204" pitchFamily="34" charset="0"/>
                <a:cs typeface="Arial" panose="020B0604020202020204" pitchFamily="34" charset="0"/>
              </a:rPr>
              <a:t>Selezionare il pulsante          per accedere alla maschera di inserimento:</a:t>
            </a:r>
          </a:p>
        </p:txBody>
      </p:sp>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1839" y="3459389"/>
            <a:ext cx="295275" cy="323850"/>
          </a:xfrm>
          <a:prstGeom prst="rect">
            <a:avLst/>
          </a:prstGeom>
          <a:ln w="6350">
            <a:solidFill>
              <a:schemeClr val="tx1"/>
            </a:solidFill>
          </a:ln>
        </p:spPr>
      </p:pic>
      <p:sp>
        <p:nvSpPr>
          <p:cNvPr id="27" name="Segnaposto contenuto 2"/>
          <p:cNvSpPr txBox="1">
            <a:spLocks/>
          </p:cNvSpPr>
          <p:nvPr/>
        </p:nvSpPr>
        <p:spPr>
          <a:xfrm>
            <a:off x="1961671" y="5744085"/>
            <a:ext cx="9284658" cy="977390"/>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00000"/>
              </a:lnSpc>
              <a:buClr>
                <a:schemeClr val="bg1"/>
              </a:buClr>
              <a:buNone/>
            </a:pPr>
            <a:r>
              <a:rPr lang="it-IT" sz="1400" u="sng" dirty="0">
                <a:solidFill>
                  <a:schemeClr val="bg1"/>
                </a:solidFill>
                <a:latin typeface="Arial" panose="020B0604020202020204" pitchFamily="34" charset="0"/>
                <a:cs typeface="Arial" panose="020B0604020202020204" pitchFamily="34" charset="0"/>
              </a:rPr>
              <a:t>Per i parametri da applicare ai fini della descrizione della dimensione dell’impresa si rinvia a quanto previsto dall' Allegato I Reg (UE) n. 651/14. Se l’impresa non è autonoma, i dati inseriti devono tener conto anche di quelli delle imprese associate o collegate, come previsto dall’art. 6 del citato Allegato I; per il calcolo degli occupati (ULA) si tenga conto dell’art. 5.</a:t>
            </a:r>
          </a:p>
        </p:txBody>
      </p:sp>
      <p:sp>
        <p:nvSpPr>
          <p:cNvPr id="15" name="CasellaDiTesto 14">
            <a:extLst>
              <a:ext uri="{FF2B5EF4-FFF2-40B4-BE49-F238E27FC236}">
                <a16:creationId xmlns:a16="http://schemas.microsoft.com/office/drawing/2014/main" id="{DB66560C-D61B-43CD-94B9-B4497C8FB84F}"/>
              </a:ext>
            </a:extLst>
          </p:cNvPr>
          <p:cNvSpPr txBox="1"/>
          <p:nvPr/>
        </p:nvSpPr>
        <p:spPr>
          <a:xfrm>
            <a:off x="10355747" y="6533742"/>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6"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sp>
        <p:nvSpPr>
          <p:cNvPr id="16" name="Titolo 3">
            <a:extLst>
              <a:ext uri="{FF2B5EF4-FFF2-40B4-BE49-F238E27FC236}">
                <a16:creationId xmlns:a16="http://schemas.microsoft.com/office/drawing/2014/main" id="{26FD4516-45F1-4B54-9FE4-9B882252CFD6}"/>
              </a:ext>
            </a:extLst>
          </p:cNvPr>
          <p:cNvSpPr>
            <a:spLocks noGrp="1"/>
          </p:cNvSpPr>
          <p:nvPr>
            <p:ph type="title"/>
          </p:nvPr>
        </p:nvSpPr>
        <p:spPr>
          <a:xfrm>
            <a:off x="461590" y="70060"/>
            <a:ext cx="11477367" cy="510270"/>
          </a:xfrm>
          <a:solidFill>
            <a:schemeClr val="accent1"/>
          </a:solidFill>
        </p:spPr>
        <p:txBody>
          <a:bodyPr vert="horz" lIns="91440" tIns="45720" rIns="91440" bIns="45720" rtlCol="0" anchor="ctr">
            <a:noAutofit/>
          </a:bodyPr>
          <a:lstStyle/>
          <a:p>
            <a:pPr algn="just">
              <a:lnSpc>
                <a:spcPct val="150000"/>
              </a:lnSpc>
              <a:spcBef>
                <a:spcPts val="1200"/>
              </a:spcBef>
              <a:buClr>
                <a:schemeClr val="bg1"/>
              </a:buClr>
              <a:buFont typeface="Wingdings 2" pitchFamily="18" charset="2"/>
            </a:pPr>
            <a:r>
              <a:rPr lang="it-IT" sz="1600" i="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Fase 1 - Registrazione di un nuova impresa – Sezione «DIMENSIONE»</a:t>
            </a:r>
          </a:p>
        </p:txBody>
      </p:sp>
    </p:spTree>
    <p:extLst>
      <p:ext uri="{BB962C8B-B14F-4D97-AF65-F5344CB8AC3E}">
        <p14:creationId xmlns:p14="http://schemas.microsoft.com/office/powerpoint/2010/main" val="3557678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a:effectLst>
                  <a:outerShdw blurRad="38100" dist="38100" dir="2700000" algn="tl">
                    <a:srgbClr val="000000">
                      <a:alpha val="43137"/>
                    </a:srgbClr>
                  </a:outerShdw>
                </a:effectLst>
              </a:rPr>
              <a:t>INDICE</a:t>
            </a:r>
          </a:p>
        </p:txBody>
      </p:sp>
      <p:sp>
        <p:nvSpPr>
          <p:cNvPr id="4" name="Segnaposto numero diapositiva 3"/>
          <p:cNvSpPr>
            <a:spLocks noGrp="1"/>
          </p:cNvSpPr>
          <p:nvPr>
            <p:ph type="sldNum" sz="quarter" idx="12"/>
          </p:nvPr>
        </p:nvSpPr>
        <p:spPr/>
        <p:txBody>
          <a:bodyPr/>
          <a:lstStyle/>
          <a:p>
            <a:fld id="{BCCFDACF-13EC-4135-9547-E4FC8DE1E292}" type="slidenum">
              <a:rPr lang="it-IT" smtClean="0"/>
              <a:pPr/>
              <a:t>2</a:t>
            </a:fld>
            <a:endParaRPr lang="it-IT" dirty="0"/>
          </a:p>
        </p:txBody>
      </p:sp>
      <p:sp>
        <p:nvSpPr>
          <p:cNvPr id="5" name="Rettangolo 4"/>
          <p:cNvSpPr/>
          <p:nvPr/>
        </p:nvSpPr>
        <p:spPr>
          <a:xfrm>
            <a:off x="3601616" y="513567"/>
            <a:ext cx="8173617" cy="6135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i="1" dirty="0">
                <a:latin typeface="Arial" panose="020B0604020202020204" pitchFamily="34" charset="0"/>
                <a:cs typeface="Arial" panose="020B0604020202020204" pitchFamily="34" charset="0"/>
                <a:hlinkClick r:id="rId2" action="ppaction://hlinksldjump"/>
              </a:rPr>
              <a:t>Introduzione</a:t>
            </a:r>
            <a:endParaRPr lang="it-IT" sz="1400" b="1" i="1" dirty="0">
              <a:latin typeface="Arial" panose="020B0604020202020204" pitchFamily="34" charset="0"/>
              <a:cs typeface="Arial" panose="020B0604020202020204" pitchFamily="34" charset="0"/>
            </a:endParaRPr>
          </a:p>
          <a:p>
            <a:r>
              <a:rPr lang="it-IT" sz="1400" b="1" i="1" dirty="0">
                <a:latin typeface="Arial" panose="020B0604020202020204" pitchFamily="34" charset="0"/>
                <a:cs typeface="Arial" panose="020B0604020202020204" pitchFamily="34" charset="0"/>
                <a:hlinkClick r:id="rId3" action="ppaction://hlinksldjump"/>
              </a:rPr>
              <a:t>Prerequisiti</a:t>
            </a:r>
            <a:endParaRPr lang="it-IT" sz="1400" b="1" i="1" dirty="0">
              <a:latin typeface="Arial" panose="020B0604020202020204" pitchFamily="34" charset="0"/>
              <a:cs typeface="Arial" panose="020B0604020202020204" pitchFamily="34" charset="0"/>
            </a:endParaRPr>
          </a:p>
          <a:p>
            <a:r>
              <a:rPr lang="it-IT" sz="1400" b="1" i="1" dirty="0">
                <a:latin typeface="Arial" panose="020B0604020202020204" pitchFamily="34" charset="0"/>
                <a:cs typeface="Arial" panose="020B0604020202020204" pitchFamily="34" charset="0"/>
                <a:hlinkClick r:id="rId4" action="ppaction://hlinksldjump"/>
              </a:rPr>
              <a:t>Accesso al SIPES</a:t>
            </a:r>
            <a:endParaRPr lang="it-IT" sz="1400" b="1" i="1" dirty="0">
              <a:latin typeface="Arial" panose="020B0604020202020204" pitchFamily="34" charset="0"/>
              <a:cs typeface="Arial" panose="020B0604020202020204" pitchFamily="34" charset="0"/>
            </a:endParaRPr>
          </a:p>
          <a:p>
            <a:r>
              <a:rPr lang="it-IT" sz="1400" b="1" i="1" dirty="0">
                <a:latin typeface="Arial" panose="020B0604020202020204" pitchFamily="34" charset="0"/>
                <a:cs typeface="Arial" panose="020B0604020202020204" pitchFamily="34" charset="0"/>
                <a:hlinkClick r:id="rId4" action="ppaction://hlinksldjump"/>
              </a:rPr>
              <a:t>Elenco profili</a:t>
            </a:r>
            <a:endParaRPr lang="it-IT" sz="1400" b="1" i="1" dirty="0">
              <a:latin typeface="Arial" panose="020B0604020202020204" pitchFamily="34" charset="0"/>
              <a:cs typeface="Arial" panose="020B0604020202020204" pitchFamily="34" charset="0"/>
            </a:endParaRPr>
          </a:p>
          <a:p>
            <a:r>
              <a:rPr lang="it-IT" sz="1400" b="1" i="1" dirty="0">
                <a:latin typeface="Arial" panose="020B0604020202020204" pitchFamily="34" charset="0"/>
                <a:cs typeface="Arial" panose="020B0604020202020204" pitchFamily="34" charset="0"/>
                <a:hlinkClick r:id="rId5" action="ppaction://hlinksldjump"/>
              </a:rPr>
              <a:t>Procedura di compilazione</a:t>
            </a:r>
            <a:endParaRPr lang="it-IT" sz="1400" b="1" i="1" dirty="0">
              <a:latin typeface="Arial" panose="020B0604020202020204" pitchFamily="34" charset="0"/>
              <a:cs typeface="Arial" panose="020B0604020202020204" pitchFamily="34" charset="0"/>
            </a:endParaRPr>
          </a:p>
          <a:p>
            <a:r>
              <a:rPr lang="it-IT" sz="1400" b="1" i="1" dirty="0">
                <a:latin typeface="Arial" panose="020B0604020202020204" pitchFamily="34" charset="0"/>
                <a:cs typeface="Arial" panose="020B0604020202020204" pitchFamily="34" charset="0"/>
                <a:hlinkClick r:id="rId6" action="ppaction://hlinksldjump"/>
              </a:rPr>
              <a:t>Fase 1 - Registrazione profilo soggetto proponente</a:t>
            </a:r>
            <a:endParaRPr lang="it-IT" sz="1400" b="1" i="1" dirty="0">
              <a:latin typeface="Arial" panose="020B0604020202020204" pitchFamily="34" charset="0"/>
              <a:cs typeface="Arial" panose="020B0604020202020204" pitchFamily="34" charset="0"/>
            </a:endParaRPr>
          </a:p>
          <a:p>
            <a:pPr lvl="1"/>
            <a:r>
              <a:rPr lang="it-IT" sz="1400" b="1" i="1" dirty="0">
                <a:latin typeface="Arial" panose="020B0604020202020204" pitchFamily="34" charset="0"/>
                <a:cs typeface="Arial" panose="020B0604020202020204" pitchFamily="34" charset="0"/>
                <a:hlinkClick r:id="rId7" action="ppaction://hlinksldjump"/>
              </a:rPr>
              <a:t>Registrazione di una nuova impresa</a:t>
            </a:r>
            <a:endParaRPr lang="it-IT" sz="1400" b="1" i="1" dirty="0">
              <a:latin typeface="Arial" panose="020B0604020202020204" pitchFamily="34" charset="0"/>
              <a:cs typeface="Arial" panose="020B0604020202020204" pitchFamily="34" charset="0"/>
            </a:endParaRPr>
          </a:p>
          <a:p>
            <a:pPr lvl="2"/>
            <a:r>
              <a:rPr lang="it-IT" sz="1400" b="1" i="1" dirty="0">
                <a:latin typeface="Arial" panose="020B0604020202020204" pitchFamily="34" charset="0"/>
                <a:cs typeface="Arial" panose="020B0604020202020204" pitchFamily="34" charset="0"/>
                <a:hlinkClick r:id="rId8" action="ppaction://hlinksldjump"/>
              </a:rPr>
              <a:t>Sezione «DATI  ANAGRAFICI»</a:t>
            </a:r>
            <a:endParaRPr lang="it-IT" sz="1400" b="1" i="1" dirty="0">
              <a:latin typeface="Arial" panose="020B0604020202020204" pitchFamily="34" charset="0"/>
              <a:cs typeface="Arial" panose="020B0604020202020204" pitchFamily="34" charset="0"/>
            </a:endParaRPr>
          </a:p>
          <a:p>
            <a:pPr lvl="2"/>
            <a:r>
              <a:rPr lang="it-IT" sz="1400" b="1" i="1" dirty="0">
                <a:solidFill>
                  <a:schemeClr val="bg1"/>
                </a:solidFill>
                <a:latin typeface="Arial" panose="020B0604020202020204" pitchFamily="34" charset="0"/>
                <a:cs typeface="Arial" panose="020B0604020202020204" pitchFamily="34" charset="0"/>
                <a:hlinkClick r:id="rId9" action="ppaction://hlinksldjump"/>
              </a:rPr>
              <a:t>Sezione «DATI SEDI»</a:t>
            </a:r>
            <a:endParaRPr lang="it-IT" sz="1400" b="1" i="1" dirty="0">
              <a:latin typeface="Arial" panose="020B0604020202020204" pitchFamily="34" charset="0"/>
              <a:cs typeface="Arial" panose="020B0604020202020204" pitchFamily="34" charset="0"/>
            </a:endParaRPr>
          </a:p>
          <a:p>
            <a:pPr lvl="2"/>
            <a:r>
              <a:rPr lang="it-IT" sz="1400" b="1" i="1" dirty="0">
                <a:solidFill>
                  <a:schemeClr val="bg1"/>
                </a:solidFill>
                <a:latin typeface="Arial" panose="020B0604020202020204" pitchFamily="34" charset="0"/>
                <a:cs typeface="Arial" panose="020B0604020202020204" pitchFamily="34" charset="0"/>
                <a:hlinkClick r:id="rId10" action="ppaction://hlinksldjump"/>
              </a:rPr>
              <a:t>Sezione «SOGGETTI OPERATORI»</a:t>
            </a:r>
            <a:endParaRPr lang="it-IT" sz="1400" b="1" i="1" dirty="0">
              <a:solidFill>
                <a:schemeClr val="bg1"/>
              </a:solidFill>
              <a:latin typeface="Arial" panose="020B0604020202020204" pitchFamily="34" charset="0"/>
              <a:cs typeface="Arial" panose="020B0604020202020204" pitchFamily="34" charset="0"/>
            </a:endParaRPr>
          </a:p>
          <a:p>
            <a:pPr lvl="2"/>
            <a:r>
              <a:rPr lang="it-IT" sz="1400" b="1" i="1" dirty="0">
                <a:solidFill>
                  <a:schemeClr val="bg1"/>
                </a:solidFill>
                <a:latin typeface="Arial" panose="020B0604020202020204" pitchFamily="34" charset="0"/>
                <a:cs typeface="Arial" panose="020B0604020202020204" pitchFamily="34" charset="0"/>
                <a:hlinkClick r:id="rId11" action="ppaction://hlinksldjump"/>
              </a:rPr>
              <a:t>Sezione «SOCI»</a:t>
            </a:r>
            <a:endParaRPr lang="it-IT" sz="1400" b="1" i="1" dirty="0">
              <a:solidFill>
                <a:schemeClr val="bg1"/>
              </a:solidFill>
              <a:latin typeface="Arial" panose="020B0604020202020204" pitchFamily="34" charset="0"/>
              <a:cs typeface="Arial" panose="020B0604020202020204" pitchFamily="34" charset="0"/>
            </a:endParaRPr>
          </a:p>
          <a:p>
            <a:pPr lvl="2"/>
            <a:r>
              <a:rPr lang="it-IT" sz="1400" b="1" i="1" dirty="0">
                <a:solidFill>
                  <a:schemeClr val="bg1"/>
                </a:solidFill>
                <a:latin typeface="Arial" panose="020B0604020202020204" pitchFamily="34" charset="0"/>
                <a:cs typeface="Arial" panose="020B0604020202020204" pitchFamily="34" charset="0"/>
                <a:hlinkClick r:id="rId12" action="ppaction://hlinksldjump"/>
              </a:rPr>
              <a:t>Sezione «DIMENSIONE»</a:t>
            </a:r>
            <a:endParaRPr lang="it-IT" sz="1400" b="1" i="1" dirty="0">
              <a:solidFill>
                <a:schemeClr val="bg1"/>
              </a:solidFill>
              <a:latin typeface="Arial" panose="020B0604020202020204" pitchFamily="34" charset="0"/>
              <a:cs typeface="Arial" panose="020B0604020202020204" pitchFamily="34" charset="0"/>
            </a:endParaRPr>
          </a:p>
          <a:p>
            <a:r>
              <a:rPr lang="it-IT" sz="1400" b="1" i="1" dirty="0">
                <a:solidFill>
                  <a:schemeClr val="bg1"/>
                </a:solidFill>
                <a:latin typeface="Arial" panose="020B0604020202020204" pitchFamily="34" charset="0"/>
                <a:cs typeface="Arial" panose="020B0604020202020204" pitchFamily="34" charset="0"/>
                <a:hlinkClick r:id="rId13" action="ppaction://hlinksldjump"/>
              </a:rPr>
              <a:t>Fase 2 - Compilazione della domanda</a:t>
            </a:r>
            <a:endParaRPr lang="it-IT" sz="1400" b="1" i="1" dirty="0">
              <a:solidFill>
                <a:schemeClr val="bg1"/>
              </a:solidFill>
              <a:latin typeface="Arial" panose="020B0604020202020204" pitchFamily="34" charset="0"/>
              <a:cs typeface="Arial" panose="020B0604020202020204" pitchFamily="34" charset="0"/>
            </a:endParaRPr>
          </a:p>
          <a:p>
            <a:pPr lvl="2"/>
            <a:r>
              <a:rPr lang="it-IT" sz="1400" b="1" i="1" dirty="0">
                <a:solidFill>
                  <a:schemeClr val="bg1"/>
                </a:solidFill>
                <a:latin typeface="Arial" panose="020B0604020202020204" pitchFamily="34" charset="0"/>
                <a:cs typeface="Arial" panose="020B0604020202020204" pitchFamily="34" charset="0"/>
                <a:hlinkClick r:id="rId14" action="ppaction://hlinksldjump"/>
              </a:rPr>
              <a:t>Struttura della domanda</a:t>
            </a:r>
            <a:endParaRPr lang="it-IT" sz="1400" b="1" i="1" dirty="0">
              <a:solidFill>
                <a:schemeClr val="bg1"/>
              </a:solidFill>
              <a:latin typeface="Arial" panose="020B0604020202020204" pitchFamily="34" charset="0"/>
              <a:cs typeface="Arial" panose="020B0604020202020204" pitchFamily="34" charset="0"/>
            </a:endParaRPr>
          </a:p>
          <a:p>
            <a:pPr lvl="2"/>
            <a:r>
              <a:rPr lang="it-IT" sz="1400" b="1" i="1" dirty="0">
                <a:solidFill>
                  <a:schemeClr val="bg1"/>
                </a:solidFill>
                <a:latin typeface="Arial" panose="020B0604020202020204" pitchFamily="34" charset="0"/>
                <a:cs typeface="Arial" panose="020B0604020202020204" pitchFamily="34" charset="0"/>
                <a:hlinkClick r:id="rId15" action="ppaction://hlinksldjump"/>
              </a:rPr>
              <a:t>Sezione «DATI ANAGRAFICI»</a:t>
            </a:r>
            <a:endParaRPr lang="it-IT" sz="1400" b="1" i="1" dirty="0">
              <a:solidFill>
                <a:schemeClr val="bg1"/>
              </a:solidFill>
              <a:latin typeface="Arial" panose="020B0604020202020204" pitchFamily="34" charset="0"/>
              <a:cs typeface="Arial" panose="020B0604020202020204" pitchFamily="34" charset="0"/>
            </a:endParaRPr>
          </a:p>
          <a:p>
            <a:pPr lvl="2"/>
            <a:r>
              <a:rPr lang="it-IT" sz="1400" b="1" i="1" dirty="0">
                <a:solidFill>
                  <a:schemeClr val="bg1"/>
                </a:solidFill>
                <a:latin typeface="Arial" panose="020B0604020202020204" pitchFamily="34" charset="0"/>
                <a:cs typeface="Arial" panose="020B0604020202020204" pitchFamily="34" charset="0"/>
                <a:hlinkClick r:id="rId16" action="ppaction://hlinksldjump"/>
              </a:rPr>
              <a:t>Sezione «DATI AGGIUNTIVI»</a:t>
            </a:r>
            <a:endParaRPr lang="it-IT" sz="1400" b="1" i="1" dirty="0">
              <a:solidFill>
                <a:schemeClr val="bg1"/>
              </a:solidFill>
              <a:latin typeface="Arial" panose="020B0604020202020204" pitchFamily="34" charset="0"/>
              <a:cs typeface="Arial" panose="020B0604020202020204" pitchFamily="34" charset="0"/>
            </a:endParaRPr>
          </a:p>
          <a:p>
            <a:pPr lvl="2"/>
            <a:r>
              <a:rPr lang="it-IT" sz="1400" b="1" i="1" dirty="0">
                <a:solidFill>
                  <a:schemeClr val="bg1"/>
                </a:solidFill>
                <a:latin typeface="Arial" panose="020B0604020202020204" pitchFamily="34" charset="0"/>
                <a:cs typeface="Arial" panose="020B0604020202020204" pitchFamily="34" charset="0"/>
                <a:hlinkClick r:id="rId17" action="ppaction://hlinksldjump"/>
              </a:rPr>
              <a:t>Sezione «DICHIARAZIONI»</a:t>
            </a:r>
            <a:endParaRPr lang="it-IT" sz="1400" b="1" i="1" dirty="0">
              <a:solidFill>
                <a:schemeClr val="bg1"/>
              </a:solidFill>
              <a:latin typeface="Arial" panose="020B0604020202020204" pitchFamily="34" charset="0"/>
              <a:cs typeface="Arial" panose="020B0604020202020204" pitchFamily="34" charset="0"/>
            </a:endParaRPr>
          </a:p>
          <a:p>
            <a:pPr lvl="2"/>
            <a:r>
              <a:rPr lang="it-IT" sz="1400" b="1" i="1" dirty="0">
                <a:solidFill>
                  <a:schemeClr val="bg1"/>
                </a:solidFill>
                <a:latin typeface="Arial" panose="020B0604020202020204" pitchFamily="34" charset="0"/>
                <a:cs typeface="Arial" panose="020B0604020202020204" pitchFamily="34" charset="0"/>
                <a:hlinkClick r:id="rId18" action="ppaction://hlinksldjump"/>
              </a:rPr>
              <a:t>Sezione «DOCUMENTI»</a:t>
            </a:r>
            <a:endParaRPr lang="it-IT" sz="1400" b="1" i="1" dirty="0">
              <a:solidFill>
                <a:schemeClr val="bg1"/>
              </a:solidFill>
              <a:latin typeface="Arial" panose="020B0604020202020204" pitchFamily="34" charset="0"/>
              <a:cs typeface="Arial" panose="020B0604020202020204" pitchFamily="34" charset="0"/>
            </a:endParaRPr>
          </a:p>
          <a:p>
            <a:pPr lvl="2"/>
            <a:r>
              <a:rPr lang="it-IT" sz="1400" b="1" i="1" dirty="0">
                <a:solidFill>
                  <a:schemeClr val="bg1"/>
                </a:solidFill>
                <a:latin typeface="Arial" panose="020B0604020202020204" pitchFamily="34" charset="0"/>
                <a:cs typeface="Arial" panose="020B0604020202020204" pitchFamily="34" charset="0"/>
                <a:hlinkClick r:id="rId19" action="ppaction://hlinksldjump"/>
              </a:rPr>
              <a:t>Sezione «PRIVACY»</a:t>
            </a:r>
            <a:endParaRPr lang="it-IT" sz="1400" b="1" i="1" dirty="0">
              <a:solidFill>
                <a:schemeClr val="bg1"/>
              </a:solidFill>
              <a:latin typeface="Arial" panose="020B0604020202020204" pitchFamily="34" charset="0"/>
              <a:cs typeface="Arial" panose="020B0604020202020204" pitchFamily="34" charset="0"/>
            </a:endParaRPr>
          </a:p>
          <a:p>
            <a:pPr lvl="2"/>
            <a:r>
              <a:rPr lang="it-IT" sz="1400" b="1" i="1" dirty="0">
                <a:solidFill>
                  <a:schemeClr val="bg1"/>
                </a:solidFill>
                <a:latin typeface="Arial" panose="020B0604020202020204" pitchFamily="34" charset="0"/>
                <a:cs typeface="Arial" panose="020B0604020202020204" pitchFamily="34" charset="0"/>
                <a:hlinkClick r:id="rId20" action="ppaction://hlinksldjump"/>
              </a:rPr>
              <a:t>Sezione «RIEPILOGO» - Verifica</a:t>
            </a:r>
            <a:endParaRPr lang="it-IT" sz="1400" b="1" i="1" dirty="0">
              <a:solidFill>
                <a:schemeClr val="bg1"/>
              </a:solidFill>
              <a:latin typeface="Arial" panose="020B0604020202020204" pitchFamily="34" charset="0"/>
              <a:cs typeface="Arial" panose="020B0604020202020204" pitchFamily="34" charset="0"/>
            </a:endParaRPr>
          </a:p>
          <a:p>
            <a:r>
              <a:rPr lang="it-IT" sz="1400" b="1" i="1" dirty="0">
                <a:solidFill>
                  <a:schemeClr val="bg1"/>
                </a:solidFill>
                <a:latin typeface="Arial" panose="020B0604020202020204" pitchFamily="34" charset="0"/>
                <a:cs typeface="Arial" panose="020B0604020202020204" pitchFamily="34" charset="0"/>
                <a:hlinkClick r:id="rId20" action="ppaction://hlinksldjump"/>
              </a:rPr>
              <a:t>Fase 3. - Trasmissione della domanda</a:t>
            </a:r>
            <a:endParaRPr lang="it-IT" sz="1400" b="1" i="1" dirty="0">
              <a:solidFill>
                <a:schemeClr val="bg1"/>
              </a:solidFill>
              <a:latin typeface="Arial" panose="020B0604020202020204" pitchFamily="34" charset="0"/>
              <a:cs typeface="Arial" panose="020B0604020202020204" pitchFamily="34" charset="0"/>
            </a:endParaRPr>
          </a:p>
          <a:p>
            <a:pPr lvl="2"/>
            <a:r>
              <a:rPr lang="it-IT" sz="1400" b="1" i="1" dirty="0">
                <a:solidFill>
                  <a:schemeClr val="bg1"/>
                </a:solidFill>
                <a:latin typeface="Arial" panose="020B0604020202020204" pitchFamily="34" charset="0"/>
                <a:cs typeface="Arial" panose="020B0604020202020204" pitchFamily="34" charset="0"/>
                <a:hlinkClick r:id="rId21" action="ppaction://hlinksldjump"/>
              </a:rPr>
              <a:t>Sezione «RIEPILOGO» - Caricamento</a:t>
            </a:r>
            <a:endParaRPr lang="it-IT" sz="1400" b="1" i="1" dirty="0">
              <a:solidFill>
                <a:schemeClr val="bg1"/>
              </a:solidFill>
              <a:latin typeface="Arial" panose="020B0604020202020204" pitchFamily="34" charset="0"/>
              <a:cs typeface="Arial" panose="020B0604020202020204" pitchFamily="34" charset="0"/>
            </a:endParaRPr>
          </a:p>
          <a:p>
            <a:pPr lvl="2"/>
            <a:r>
              <a:rPr lang="it-IT" sz="1400" b="1" i="1" dirty="0">
                <a:solidFill>
                  <a:schemeClr val="bg1"/>
                </a:solidFill>
                <a:latin typeface="Arial" panose="020B0604020202020204" pitchFamily="34" charset="0"/>
                <a:cs typeface="Arial" panose="020B0604020202020204" pitchFamily="34" charset="0"/>
                <a:hlinkClick r:id="rId22" action="ppaction://hlinksldjump"/>
              </a:rPr>
              <a:t>Sezione «RIEPILOGO» - Trasmissione</a:t>
            </a:r>
            <a:endParaRPr lang="it-IT" sz="1400" b="1" i="1" dirty="0">
              <a:solidFill>
                <a:schemeClr val="bg1"/>
              </a:solidFill>
              <a:latin typeface="Arial" panose="020B0604020202020204" pitchFamily="34" charset="0"/>
              <a:cs typeface="Arial" panose="020B0604020202020204" pitchFamily="34" charset="0"/>
            </a:endParaRPr>
          </a:p>
          <a:p>
            <a:endParaRPr lang="it-IT" sz="1400" b="1" i="1" dirty="0">
              <a:solidFill>
                <a:schemeClr val="bg1"/>
              </a:solidFill>
              <a:latin typeface="Arial" panose="020B0604020202020204" pitchFamily="34" charset="0"/>
              <a:cs typeface="Arial" panose="020B0604020202020204" pitchFamily="34" charset="0"/>
            </a:endParaRPr>
          </a:p>
          <a:p>
            <a:r>
              <a:rPr lang="it-IT" sz="1400" b="1" i="1" dirty="0">
                <a:solidFill>
                  <a:schemeClr val="bg1"/>
                </a:solidFill>
                <a:latin typeface="Arial" panose="020B0604020202020204" pitchFamily="34" charset="0"/>
                <a:cs typeface="Arial" panose="020B0604020202020204" pitchFamily="34" charset="0"/>
                <a:hlinkClick r:id="rId23" action="ppaction://hlinksldjump"/>
              </a:rPr>
              <a:t>Riferimenti assistenza tecnica</a:t>
            </a:r>
            <a:endParaRPr lang="it-IT" sz="1400" b="1" i="1" dirty="0">
              <a:solidFill>
                <a:schemeClr val="bg1"/>
              </a:solidFill>
              <a:latin typeface="Arial" panose="020B0604020202020204" pitchFamily="34" charset="0"/>
              <a:cs typeface="Arial" panose="020B0604020202020204" pitchFamily="34" charset="0"/>
            </a:endParaRPr>
          </a:p>
          <a:p>
            <a:r>
              <a:rPr lang="it-IT" sz="1400" b="1" i="1" dirty="0">
                <a:solidFill>
                  <a:schemeClr val="bg1"/>
                </a:solidFill>
                <a:latin typeface="Arial" panose="020B0604020202020204" pitchFamily="34" charset="0"/>
                <a:cs typeface="Arial" panose="020B0604020202020204" pitchFamily="34" charset="0"/>
                <a:hlinkClick r:id="rId24" action="ppaction://hlinksldjump"/>
              </a:rPr>
              <a:t>Riferimenti assistenza applicativa</a:t>
            </a:r>
            <a:endParaRPr lang="it-IT" sz="14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172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1590" y="285815"/>
            <a:ext cx="11477367" cy="463513"/>
          </a:xfrm>
          <a:solidFill>
            <a:schemeClr val="accent1"/>
          </a:solidFill>
        </p:spPr>
        <p:txBody>
          <a:bodyPr vert="horz" lIns="91440" tIns="45720" rIns="91440" bIns="45720" rtlCol="0" anchor="ctr">
            <a:noAutofit/>
          </a:bodyPr>
          <a:lstStyle/>
          <a:p>
            <a:pPr algn="just">
              <a:lnSpc>
                <a:spcPct val="150000"/>
              </a:lnSpc>
              <a:spcBef>
                <a:spcPts val="1200"/>
              </a:spcBef>
              <a:buClr>
                <a:schemeClr val="bg1"/>
              </a:buClr>
              <a:buFont typeface="Wingdings 2" pitchFamily="18" charset="2"/>
            </a:pPr>
            <a:r>
              <a:rPr lang="it-IT" sz="1600" i="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Fase 1 - Registrazione di un nuovo impresa – Altre sezioni</a:t>
            </a:r>
          </a:p>
        </p:txBody>
      </p:sp>
      <p:sp>
        <p:nvSpPr>
          <p:cNvPr id="6" name="Segnaposto numero diapositiva 5"/>
          <p:cNvSpPr>
            <a:spLocks noGrp="1"/>
          </p:cNvSpPr>
          <p:nvPr>
            <p:ph type="sldNum" sz="quarter" idx="12"/>
          </p:nvPr>
        </p:nvSpPr>
        <p:spPr/>
        <p:txBody>
          <a:bodyPr/>
          <a:lstStyle/>
          <a:p>
            <a:fld id="{BCCFDACF-13EC-4135-9547-E4FC8DE1E292}" type="slidenum">
              <a:rPr lang="it-IT" smtClean="0"/>
              <a:pPr/>
              <a:t>20</a:t>
            </a:fld>
            <a:endParaRPr lang="it-IT"/>
          </a:p>
        </p:txBody>
      </p:sp>
      <p:sp>
        <p:nvSpPr>
          <p:cNvPr id="12" name="Segnaposto contenuto 2"/>
          <p:cNvSpPr txBox="1">
            <a:spLocks/>
          </p:cNvSpPr>
          <p:nvPr/>
        </p:nvSpPr>
        <p:spPr>
          <a:xfrm>
            <a:off x="461590" y="728336"/>
            <a:ext cx="11477368" cy="512636"/>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50000"/>
              </a:lnSpc>
              <a:buClr>
                <a:schemeClr val="bg1"/>
              </a:buClr>
              <a:buNone/>
            </a:pPr>
            <a:r>
              <a:rPr lang="it-IT" sz="1400" i="1" dirty="0">
                <a:solidFill>
                  <a:schemeClr val="bg1"/>
                </a:solidFill>
                <a:latin typeface="Arial" panose="020B0604020202020204" pitchFamily="34" charset="0"/>
                <a:cs typeface="Arial" panose="020B0604020202020204" pitchFamily="34" charset="0"/>
              </a:rPr>
              <a:t>Se il soggetto è già censito è possibile selezionarlo e prelevare automaticamente i dati anagrafici. </a:t>
            </a:r>
            <a:endParaRPr lang="it-IT" sz="1400" b="1" i="1" dirty="0">
              <a:solidFill>
                <a:schemeClr val="bg1"/>
              </a:solidFill>
              <a:latin typeface="Arial" panose="020B0604020202020204" pitchFamily="34" charset="0"/>
              <a:cs typeface="Arial" panose="020B0604020202020204" pitchFamily="34" charset="0"/>
            </a:endParaRPr>
          </a:p>
        </p:txBody>
      </p:sp>
      <p:sp>
        <p:nvSpPr>
          <p:cNvPr id="19" name="Segnaposto contenuto 2"/>
          <p:cNvSpPr txBox="1">
            <a:spLocks/>
          </p:cNvSpPr>
          <p:nvPr/>
        </p:nvSpPr>
        <p:spPr>
          <a:xfrm>
            <a:off x="461589" y="3285538"/>
            <a:ext cx="11477366" cy="2116641"/>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00000"/>
              </a:lnSpc>
              <a:spcBef>
                <a:spcPts val="0"/>
              </a:spcBef>
              <a:buClr>
                <a:schemeClr val="bg1"/>
              </a:buClr>
              <a:buNone/>
            </a:pPr>
            <a:r>
              <a:rPr lang="it-IT" sz="1200" dirty="0">
                <a:solidFill>
                  <a:schemeClr val="bg1"/>
                </a:solidFill>
                <a:latin typeface="Arial" panose="020B0604020202020204" pitchFamily="34" charset="0"/>
                <a:cs typeface="Arial" panose="020B0604020202020204" pitchFamily="34" charset="0"/>
              </a:rPr>
              <a:t>Sezione “DATI ANAGRAFICI”</a:t>
            </a:r>
          </a:p>
          <a:p>
            <a:pPr marL="0" indent="0" algn="just">
              <a:lnSpc>
                <a:spcPct val="100000"/>
              </a:lnSpc>
              <a:spcBef>
                <a:spcPts val="0"/>
              </a:spcBef>
              <a:buClr>
                <a:schemeClr val="bg1"/>
              </a:buClr>
              <a:buNone/>
            </a:pPr>
            <a:r>
              <a:rPr lang="it-IT" sz="1200" dirty="0">
                <a:solidFill>
                  <a:schemeClr val="bg1"/>
                </a:solidFill>
                <a:latin typeface="Arial" panose="020B0604020202020204" pitchFamily="34" charset="0"/>
                <a:cs typeface="Arial" panose="020B0604020202020204" pitchFamily="34" charset="0"/>
              </a:rPr>
              <a:t>La scheda dati anagrafici riepiloga le informazioni già inserite che possono eventualmente essere modificate se necessario.</a:t>
            </a:r>
          </a:p>
          <a:p>
            <a:pPr marL="0" indent="0" algn="just">
              <a:lnSpc>
                <a:spcPct val="100000"/>
              </a:lnSpc>
              <a:spcBef>
                <a:spcPts val="0"/>
              </a:spcBef>
              <a:buClr>
                <a:schemeClr val="bg1"/>
              </a:buClr>
              <a:buNone/>
            </a:pPr>
            <a:endParaRPr lang="it-IT" sz="12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endParaRPr lang="it-IT" sz="12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endParaRPr lang="it-IT" sz="12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endParaRPr lang="it-IT" sz="12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r>
              <a:rPr lang="it-IT" sz="1200" dirty="0">
                <a:solidFill>
                  <a:schemeClr val="bg1"/>
                </a:solidFill>
                <a:latin typeface="Arial" panose="020B0604020202020204" pitchFamily="34" charset="0"/>
                <a:cs typeface="Arial" panose="020B0604020202020204" pitchFamily="34" charset="0"/>
              </a:rPr>
              <a:t>Sezione “DATI BANCARI”</a:t>
            </a:r>
          </a:p>
          <a:p>
            <a:pPr marL="0" indent="0" algn="just">
              <a:lnSpc>
                <a:spcPct val="100000"/>
              </a:lnSpc>
              <a:spcBef>
                <a:spcPts val="0"/>
              </a:spcBef>
              <a:buClr>
                <a:schemeClr val="bg1"/>
              </a:buClr>
              <a:buNone/>
            </a:pPr>
            <a:r>
              <a:rPr lang="it-IT" sz="1200" dirty="0">
                <a:solidFill>
                  <a:schemeClr val="bg1"/>
                </a:solidFill>
                <a:latin typeface="Arial" panose="020B0604020202020204" pitchFamily="34" charset="0"/>
                <a:cs typeface="Arial" panose="020B0604020202020204" pitchFamily="34" charset="0"/>
              </a:rPr>
              <a:t>La compilazione di questa scheda NON è necessaria nell’ambito del presente bando.</a:t>
            </a:r>
          </a:p>
        </p:txBody>
      </p:sp>
      <p:sp>
        <p:nvSpPr>
          <p:cNvPr id="14" name="CasellaDiTesto 13"/>
          <p:cNvSpPr txBox="1"/>
          <p:nvPr/>
        </p:nvSpPr>
        <p:spPr>
          <a:xfrm>
            <a:off x="10355747" y="6533742"/>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2"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pic>
        <p:nvPicPr>
          <p:cNvPr id="3" name="Immagine 2" descr="Immagine che contiene testo, schermata, linea, numero&#10;&#10;Descrizione generata automaticamente">
            <a:extLst>
              <a:ext uri="{FF2B5EF4-FFF2-40B4-BE49-F238E27FC236}">
                <a16:creationId xmlns:a16="http://schemas.microsoft.com/office/drawing/2014/main" id="{E28E2139-2096-C36C-ADFC-23E462517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092" y="1293337"/>
            <a:ext cx="9608129" cy="18960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48282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5" name="Immagine 4" descr="Immagine che contiene testo, schermata, linea, Carattere&#10;&#10;Il contenuto generato dall'IA potrebbe non essere corretto.">
            <a:extLst>
              <a:ext uri="{FF2B5EF4-FFF2-40B4-BE49-F238E27FC236}">
                <a16:creationId xmlns:a16="http://schemas.microsoft.com/office/drawing/2014/main" id="{9C3743F9-C939-5382-8D15-413B377561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37" y="2993631"/>
            <a:ext cx="11805317" cy="766486"/>
          </a:xfrm>
          <a:prstGeom prst="rect">
            <a:avLst/>
          </a:prstGeom>
          <a:ln>
            <a:noFill/>
          </a:ln>
          <a:effectLst>
            <a:outerShdw blurRad="190500" algn="tl" rotWithShape="0">
              <a:srgbClr val="000000">
                <a:alpha val="70000"/>
              </a:srgbClr>
            </a:outerShdw>
          </a:effectLst>
        </p:spPr>
      </p:pic>
      <p:sp>
        <p:nvSpPr>
          <p:cNvPr id="4" name="Titolo 3"/>
          <p:cNvSpPr>
            <a:spLocks noGrp="1"/>
          </p:cNvSpPr>
          <p:nvPr>
            <p:ph type="title"/>
          </p:nvPr>
        </p:nvSpPr>
        <p:spPr>
          <a:xfrm>
            <a:off x="461590" y="172423"/>
            <a:ext cx="11324010" cy="374557"/>
          </a:xfrm>
          <a:solidFill>
            <a:schemeClr val="accent1"/>
          </a:solidFill>
        </p:spPr>
        <p:txBody>
          <a:bodyPr vert="horz" lIns="91440" tIns="45720" rIns="91440" bIns="45720" rtlCol="0" anchor="ctr">
            <a:noAutofit/>
          </a:bodyPr>
          <a:lstStyle/>
          <a:p>
            <a:pPr algn="just">
              <a:lnSpc>
                <a:spcPct val="150000"/>
              </a:lnSpc>
              <a:spcBef>
                <a:spcPts val="1200"/>
              </a:spcBef>
              <a:buClr>
                <a:schemeClr val="bg1"/>
              </a:buClr>
              <a:buFont typeface="Wingdings 2" pitchFamily="18" charset="2"/>
            </a:pPr>
            <a:r>
              <a:rPr lang="it-IT" sz="1600" i="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Fase 2. Compilazione della domanda</a:t>
            </a:r>
          </a:p>
        </p:txBody>
      </p:sp>
      <p:sp>
        <p:nvSpPr>
          <p:cNvPr id="6" name="Segnaposto numero diapositiva 5"/>
          <p:cNvSpPr>
            <a:spLocks noGrp="1"/>
          </p:cNvSpPr>
          <p:nvPr>
            <p:ph type="sldNum" sz="quarter" idx="12"/>
          </p:nvPr>
        </p:nvSpPr>
        <p:spPr/>
        <p:txBody>
          <a:bodyPr/>
          <a:lstStyle/>
          <a:p>
            <a:fld id="{BCCFDACF-13EC-4135-9547-E4FC8DE1E292}" type="slidenum">
              <a:rPr lang="it-IT" smtClean="0"/>
              <a:pPr/>
              <a:t>21</a:t>
            </a:fld>
            <a:endParaRPr lang="it-IT"/>
          </a:p>
        </p:txBody>
      </p:sp>
      <p:sp>
        <p:nvSpPr>
          <p:cNvPr id="12" name="Segnaposto contenuto 2"/>
          <p:cNvSpPr txBox="1">
            <a:spLocks/>
          </p:cNvSpPr>
          <p:nvPr/>
        </p:nvSpPr>
        <p:spPr>
          <a:xfrm>
            <a:off x="461590" y="539646"/>
            <a:ext cx="11324010" cy="2373790"/>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00000"/>
              </a:lnSpc>
              <a:spcBef>
                <a:spcPts val="600"/>
              </a:spcBef>
              <a:buClr>
                <a:schemeClr val="bg1"/>
              </a:buClr>
              <a:buNone/>
            </a:pPr>
            <a:r>
              <a:rPr lang="it-IT" sz="1400" i="1" dirty="0">
                <a:solidFill>
                  <a:schemeClr val="bg1"/>
                </a:solidFill>
                <a:latin typeface="Arial" panose="020B0604020202020204" pitchFamily="34" charset="0"/>
                <a:cs typeface="Arial" panose="020B0604020202020204" pitchFamily="34" charset="0"/>
              </a:rPr>
              <a:t>La procedura avviene attraverso le fasi seguenti:</a:t>
            </a:r>
          </a:p>
          <a:p>
            <a:pPr marL="342900" indent="-342900" algn="just">
              <a:lnSpc>
                <a:spcPct val="100000"/>
              </a:lnSpc>
              <a:spcBef>
                <a:spcPts val="0"/>
              </a:spcBef>
              <a:buClr>
                <a:schemeClr val="bg1"/>
              </a:buClr>
              <a:buFont typeface="+mj-lt"/>
              <a:buAutoNum type="arabicPeriod"/>
            </a:pPr>
            <a:r>
              <a:rPr lang="it-IT" sz="1400" i="1" dirty="0">
                <a:solidFill>
                  <a:schemeClr val="bg1"/>
                </a:solidFill>
                <a:latin typeface="Arial" panose="020B0604020202020204" pitchFamily="34" charset="0"/>
                <a:cs typeface="Arial" panose="020B0604020202020204" pitchFamily="34" charset="0"/>
              </a:rPr>
              <a:t>Creazione e compilazione della domanda;</a:t>
            </a:r>
          </a:p>
          <a:p>
            <a:pPr marL="342900" indent="-342900" algn="just">
              <a:lnSpc>
                <a:spcPct val="100000"/>
              </a:lnSpc>
              <a:spcBef>
                <a:spcPts val="0"/>
              </a:spcBef>
              <a:buClr>
                <a:schemeClr val="bg1"/>
              </a:buClr>
              <a:buFont typeface="+mj-lt"/>
              <a:buAutoNum type="arabicPeriod"/>
            </a:pPr>
            <a:r>
              <a:rPr lang="it-IT" sz="1400" i="1" dirty="0">
                <a:solidFill>
                  <a:schemeClr val="bg1"/>
                </a:solidFill>
                <a:latin typeface="Arial" panose="020B0604020202020204" pitchFamily="34" charset="0"/>
                <a:cs typeface="Arial" panose="020B0604020202020204" pitchFamily="34" charset="0"/>
              </a:rPr>
              <a:t>Stampa in pdf e firma digitale. </a:t>
            </a:r>
          </a:p>
          <a:p>
            <a:pPr marL="0" indent="0" algn="just">
              <a:lnSpc>
                <a:spcPct val="100000"/>
              </a:lnSpc>
              <a:spcBef>
                <a:spcPts val="0"/>
              </a:spcBef>
              <a:buClr>
                <a:schemeClr val="bg1"/>
              </a:buClr>
              <a:buNone/>
            </a:pPr>
            <a:r>
              <a:rPr lang="it-IT" sz="1400" i="1" dirty="0">
                <a:solidFill>
                  <a:schemeClr val="bg1"/>
                </a:solidFill>
                <a:latin typeface="Arial" panose="020B0604020202020204" pitchFamily="34" charset="0"/>
                <a:cs typeface="Arial" panose="020B0604020202020204" pitchFamily="34" charset="0"/>
              </a:rPr>
              <a:t>Per procedere con la compilazione di una domanda selezionare dal menu a sinistra la voce “</a:t>
            </a:r>
            <a:r>
              <a:rPr lang="it-IT" sz="1400" b="1" i="1" dirty="0">
                <a:solidFill>
                  <a:schemeClr val="bg1"/>
                </a:solidFill>
                <a:latin typeface="Arial" panose="020B0604020202020204" pitchFamily="34" charset="0"/>
                <a:cs typeface="Arial" panose="020B0604020202020204" pitchFamily="34" charset="0"/>
              </a:rPr>
              <a:t>Elenco bandi</a:t>
            </a:r>
            <a:r>
              <a:rPr lang="it-IT" sz="1400" i="1" dirty="0">
                <a:solidFill>
                  <a:schemeClr val="bg1"/>
                </a:solidFill>
                <a:latin typeface="Arial" panose="020B0604020202020204" pitchFamily="34" charset="0"/>
                <a:cs typeface="Arial" panose="020B0604020202020204" pitchFamily="34" charset="0"/>
              </a:rPr>
              <a:t>”. Saranno visualizzati solo i bandi aperti per cui il profilo selezionato può presentare domanda.</a:t>
            </a:r>
          </a:p>
          <a:p>
            <a:pPr marL="0" indent="0" algn="just">
              <a:lnSpc>
                <a:spcPct val="100000"/>
              </a:lnSpc>
              <a:spcBef>
                <a:spcPts val="0"/>
              </a:spcBef>
              <a:buClr>
                <a:schemeClr val="bg1"/>
              </a:buClr>
              <a:buNone/>
            </a:pPr>
            <a:r>
              <a:rPr lang="it-IT" sz="1400" i="1" dirty="0">
                <a:solidFill>
                  <a:schemeClr val="bg1"/>
                </a:solidFill>
                <a:latin typeface="Arial" panose="020B0604020202020204" pitchFamily="34" charset="0"/>
                <a:cs typeface="Arial" panose="020B0604020202020204" pitchFamily="34" charset="0"/>
              </a:rPr>
              <a:t>Individuato l’</a:t>
            </a:r>
            <a:r>
              <a:rPr lang="it-IT" sz="1400" b="1" i="1" dirty="0">
                <a:solidFill>
                  <a:schemeClr val="bg1"/>
                </a:solidFill>
                <a:latin typeface="Arial" panose="020B0604020202020204" pitchFamily="34" charset="0"/>
                <a:cs typeface="Arial" panose="020B0604020202020204" pitchFamily="34" charset="0"/>
              </a:rPr>
              <a:t>ACRONIMO</a:t>
            </a:r>
            <a:r>
              <a:rPr lang="it-IT" sz="1400" i="1" dirty="0">
                <a:solidFill>
                  <a:schemeClr val="bg1"/>
                </a:solidFill>
                <a:latin typeface="Arial" panose="020B0604020202020204" pitchFamily="34" charset="0"/>
                <a:cs typeface="Arial" panose="020B0604020202020204" pitchFamily="34" charset="0"/>
              </a:rPr>
              <a:t> </a:t>
            </a:r>
            <a:r>
              <a:rPr lang="it-IT" sz="1400" b="1" i="1" dirty="0">
                <a:solidFill>
                  <a:srgbClr val="FF0000"/>
                </a:solidFill>
                <a:latin typeface="Arial" panose="020B0604020202020204" pitchFamily="34" charset="0"/>
                <a:cs typeface="Arial" panose="020B0604020202020204" pitchFamily="34" charset="0"/>
              </a:rPr>
              <a:t>SOSP_IRAP_25 </a:t>
            </a:r>
            <a:r>
              <a:rPr lang="it-IT" sz="1400" i="1" dirty="0">
                <a:solidFill>
                  <a:schemeClr val="bg1"/>
                </a:solidFill>
                <a:latin typeface="Arial" panose="020B0604020202020204" pitchFamily="34" charset="0"/>
                <a:cs typeface="Arial" panose="020B0604020202020204" pitchFamily="34" charset="0"/>
              </a:rPr>
              <a:t>specifico del bando  e premere il pulsante «</a:t>
            </a:r>
            <a:r>
              <a:rPr lang="it-IT" sz="1400" b="1" i="1" dirty="0">
                <a:solidFill>
                  <a:schemeClr val="bg1"/>
                </a:solidFill>
                <a:latin typeface="Arial" panose="020B0604020202020204" pitchFamily="34" charset="0"/>
                <a:cs typeface="Arial" panose="020B0604020202020204" pitchFamily="34" charset="0"/>
              </a:rPr>
              <a:t>Compila domanda» </a:t>
            </a:r>
            <a:r>
              <a:rPr lang="it-IT" sz="1400" i="1" dirty="0">
                <a:solidFill>
                  <a:schemeClr val="bg1"/>
                </a:solidFill>
                <a:latin typeface="Arial" panose="020B0604020202020204" pitchFamily="34" charset="0"/>
                <a:cs typeface="Arial" panose="020B0604020202020204" pitchFamily="34" charset="0"/>
              </a:rPr>
              <a:t>posto nella colonna </a:t>
            </a:r>
            <a:r>
              <a:rPr lang="it-IT" sz="1400" b="1" i="1" dirty="0">
                <a:solidFill>
                  <a:schemeClr val="bg1"/>
                </a:solidFill>
                <a:latin typeface="Arial" panose="020B0604020202020204" pitchFamily="34" charset="0"/>
                <a:cs typeface="Arial" panose="020B0604020202020204" pitchFamily="34" charset="0"/>
              </a:rPr>
              <a:t>AZIONI</a:t>
            </a:r>
            <a:r>
              <a:rPr lang="it-IT" sz="1400" i="1" dirty="0">
                <a:solidFill>
                  <a:schemeClr val="bg1"/>
                </a:solidFill>
                <a:latin typeface="Arial" panose="020B0604020202020204" pitchFamily="34" charset="0"/>
                <a:cs typeface="Arial" panose="020B0604020202020204" pitchFamily="34" charset="0"/>
              </a:rPr>
              <a:t> a destra</a:t>
            </a:r>
            <a:r>
              <a:rPr lang="it-IT" sz="1600" i="1"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Clr>
                <a:schemeClr val="bg1"/>
              </a:buClr>
              <a:buNone/>
            </a:pPr>
            <a:endParaRPr lang="it-IT" sz="800" i="1" dirty="0">
              <a:solidFill>
                <a:schemeClr val="bg1"/>
              </a:solidFill>
              <a:latin typeface="Arial" panose="020B0604020202020204" pitchFamily="34" charset="0"/>
              <a:cs typeface="Arial" panose="020B0604020202020204" pitchFamily="34" charset="0"/>
            </a:endParaRPr>
          </a:p>
          <a:p>
            <a:pPr marL="0" indent="0" algn="just">
              <a:lnSpc>
                <a:spcPct val="150000"/>
              </a:lnSpc>
              <a:spcBef>
                <a:spcPts val="600"/>
              </a:spcBef>
              <a:spcAft>
                <a:spcPts val="600"/>
              </a:spcAft>
              <a:buClr>
                <a:schemeClr val="bg1"/>
              </a:buClr>
              <a:buNone/>
            </a:pPr>
            <a:r>
              <a:rPr lang="it-IT" sz="1400" i="1" dirty="0">
                <a:solidFill>
                  <a:schemeClr val="bg1"/>
                </a:solidFill>
                <a:latin typeface="Arial" panose="020B0604020202020204" pitchFamily="34" charset="0"/>
                <a:cs typeface="Arial" panose="020B0604020202020204" pitchFamily="34" charset="0"/>
              </a:rPr>
              <a:t>Una volta confermato il sistema genera una domanda “IN BOZZA”, che è disponibile da questo momento anche accedendo al menu “Elenco domande” e selezionando il pulsante</a:t>
            </a:r>
          </a:p>
        </p:txBody>
      </p:sp>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5277" y="2536544"/>
            <a:ext cx="265748" cy="291465"/>
          </a:xfrm>
          <a:prstGeom prst="rect">
            <a:avLst/>
          </a:prstGeom>
          <a:ln w="6350">
            <a:solidFill>
              <a:schemeClr val="tx1"/>
            </a:solidFill>
          </a:ln>
        </p:spPr>
      </p:pic>
      <p:sp>
        <p:nvSpPr>
          <p:cNvPr id="14" name="Segnaposto contenuto 2"/>
          <p:cNvSpPr txBox="1">
            <a:spLocks/>
          </p:cNvSpPr>
          <p:nvPr/>
        </p:nvSpPr>
        <p:spPr>
          <a:xfrm>
            <a:off x="659899" y="3886200"/>
            <a:ext cx="10909300" cy="2606675"/>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00000"/>
              </a:lnSpc>
              <a:spcBef>
                <a:spcPts val="0"/>
              </a:spcBef>
              <a:buClr>
                <a:schemeClr val="bg1"/>
              </a:buClr>
              <a:buNone/>
            </a:pPr>
            <a:r>
              <a:rPr lang="it-IT" sz="1400" b="1" i="1" dirty="0">
                <a:solidFill>
                  <a:schemeClr val="bg1"/>
                </a:solidFill>
                <a:latin typeface="Arial" panose="020B0604020202020204" pitchFamily="34" charset="0"/>
                <a:cs typeface="Arial" panose="020B0604020202020204" pitchFamily="34" charset="0"/>
              </a:rPr>
              <a:t>NOTE OPERATIVE:</a:t>
            </a:r>
          </a:p>
          <a:p>
            <a:pPr algn="just">
              <a:lnSpc>
                <a:spcPct val="100000"/>
              </a:lnSpc>
              <a:spcBef>
                <a:spcPts val="0"/>
              </a:spcBef>
              <a:buClr>
                <a:schemeClr val="bg1"/>
              </a:buClr>
              <a:buFont typeface="Arial" panose="020B0604020202020204" pitchFamily="34" charset="0"/>
              <a:buChar char="•"/>
            </a:pPr>
            <a:r>
              <a:rPr lang="it-IT" sz="1400" i="1" dirty="0">
                <a:solidFill>
                  <a:schemeClr val="bg1"/>
                </a:solidFill>
                <a:latin typeface="Arial" panose="020B0604020202020204" pitchFamily="34" charset="0"/>
                <a:cs typeface="Arial" panose="020B0604020202020204" pitchFamily="34" charset="0"/>
              </a:rPr>
              <a:t>Una volta creata la domanda essa permarrà nello stato IN BOZZA sino ad avvenuta registrazione/trasmissione.</a:t>
            </a:r>
          </a:p>
          <a:p>
            <a:pPr algn="just">
              <a:lnSpc>
                <a:spcPct val="100000"/>
              </a:lnSpc>
              <a:spcBef>
                <a:spcPts val="0"/>
              </a:spcBef>
              <a:buClr>
                <a:schemeClr val="bg1"/>
              </a:buClr>
              <a:buFont typeface="Arial" panose="020B0604020202020204" pitchFamily="34" charset="0"/>
              <a:buChar char="•"/>
            </a:pPr>
            <a:r>
              <a:rPr lang="it-IT" sz="1400" i="1" dirty="0">
                <a:solidFill>
                  <a:schemeClr val="bg1"/>
                </a:solidFill>
                <a:latin typeface="Arial" panose="020B0604020202020204" pitchFamily="34" charset="0"/>
                <a:cs typeface="Arial" panose="020B0604020202020204" pitchFamily="34" charset="0"/>
              </a:rPr>
              <a:t>La compilazione delle domanda può essere interrotta in qualsiasi momento e ripresa successivamente tramite il menu </a:t>
            </a:r>
            <a:r>
              <a:rPr lang="it-IT" sz="1400" b="1" i="1" dirty="0">
                <a:solidFill>
                  <a:schemeClr val="bg1"/>
                </a:solidFill>
                <a:latin typeface="Arial" panose="020B0604020202020204" pitchFamily="34" charset="0"/>
                <a:cs typeface="Arial" panose="020B0604020202020204" pitchFamily="34" charset="0"/>
              </a:rPr>
              <a:t>Elenco domande </a:t>
            </a:r>
            <a:r>
              <a:rPr lang="it-IT" sz="1400" i="1" dirty="0">
                <a:solidFill>
                  <a:schemeClr val="bg1"/>
                </a:solidFill>
                <a:latin typeface="Arial" panose="020B0604020202020204" pitchFamily="34" charset="0"/>
                <a:cs typeface="Arial" panose="020B0604020202020204" pitchFamily="34" charset="0"/>
              </a:rPr>
              <a:t>posto a sinistra dello schermo che consente di accedere a tutte le domande associate al richiedente (sia quelle in bozza che quella già trasmesse).</a:t>
            </a:r>
          </a:p>
          <a:p>
            <a:pPr algn="just">
              <a:lnSpc>
                <a:spcPct val="100000"/>
              </a:lnSpc>
              <a:spcBef>
                <a:spcPts val="0"/>
              </a:spcBef>
              <a:buClr>
                <a:schemeClr val="bg1"/>
              </a:buClr>
              <a:buFont typeface="Arial" panose="020B0604020202020204" pitchFamily="34" charset="0"/>
              <a:buChar char="•"/>
            </a:pPr>
            <a:r>
              <a:rPr lang="it-IT" sz="1400" i="1" dirty="0">
                <a:solidFill>
                  <a:schemeClr val="bg1"/>
                </a:solidFill>
                <a:latin typeface="Arial" panose="020B0604020202020204" pitchFamily="34" charset="0"/>
                <a:cs typeface="Arial" panose="020B0604020202020204" pitchFamily="34" charset="0"/>
              </a:rPr>
              <a:t>Una domanda nello stato BOZZA può essere modificata sino ad avvenuta trasmissione ed eventualmente cancellata.</a:t>
            </a:r>
          </a:p>
          <a:p>
            <a:pPr algn="just">
              <a:lnSpc>
                <a:spcPct val="100000"/>
              </a:lnSpc>
              <a:spcBef>
                <a:spcPts val="0"/>
              </a:spcBef>
              <a:buClr>
                <a:schemeClr val="bg1"/>
              </a:buClr>
              <a:buFont typeface="Arial" panose="020B0604020202020204" pitchFamily="34" charset="0"/>
              <a:buChar char="•"/>
            </a:pPr>
            <a:r>
              <a:rPr lang="it-IT" sz="1400" i="1" dirty="0">
                <a:solidFill>
                  <a:schemeClr val="bg1"/>
                </a:solidFill>
                <a:latin typeface="Arial" panose="020B0604020202020204" pitchFamily="34" charset="0"/>
                <a:cs typeface="Arial" panose="020B0604020202020204" pitchFamily="34" charset="0"/>
              </a:rPr>
              <a:t>In caso qualche dato obbligatorio non sia stato inserito viene mostrato un messaggio di errore in fase di verifica della domanda. La domanda comunque permane nello stato BOZZA ed è possibile modificarne i valori successivamente rientrando nel sistema ed editando la domanda. </a:t>
            </a:r>
            <a:r>
              <a:rPr lang="it-IT" sz="1400" b="1" i="1" dirty="0">
                <a:solidFill>
                  <a:schemeClr val="bg1"/>
                </a:solidFill>
                <a:latin typeface="Arial" panose="020B0604020202020204" pitchFamily="34" charset="0"/>
                <a:cs typeface="Arial" panose="020B0604020202020204" pitchFamily="34" charset="0"/>
              </a:rPr>
              <a:t>Il sistema verifica se tutti i dati obbligatori sono stati compilati e non consente la trasmissione in caso negativo.</a:t>
            </a:r>
            <a:endParaRPr lang="it-IT" sz="1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CasellaDiTesto 12"/>
          <p:cNvSpPr txBox="1"/>
          <p:nvPr/>
        </p:nvSpPr>
        <p:spPr>
          <a:xfrm>
            <a:off x="10355747" y="6533742"/>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4"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149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90165" y="386594"/>
            <a:ext cx="11477367" cy="478463"/>
          </a:xfrm>
          <a:solidFill>
            <a:schemeClr val="accent1"/>
          </a:solidFill>
        </p:spPr>
        <p:txBody>
          <a:bodyPr vert="horz" lIns="91440" tIns="45720" rIns="91440" bIns="45720" rtlCol="0" anchor="ctr">
            <a:noAutofit/>
          </a:bodyPr>
          <a:lstStyle/>
          <a:p>
            <a:pPr algn="just">
              <a:lnSpc>
                <a:spcPct val="150000"/>
              </a:lnSpc>
              <a:spcBef>
                <a:spcPts val="1200"/>
              </a:spcBef>
              <a:buClr>
                <a:schemeClr val="bg1"/>
              </a:buClr>
              <a:buFont typeface="Wingdings 2" pitchFamily="18" charset="2"/>
            </a:pPr>
            <a:r>
              <a:rPr lang="it-IT" sz="1600" i="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Fase 2. Compilazione della domanda – struttura</a:t>
            </a:r>
          </a:p>
        </p:txBody>
      </p:sp>
      <p:sp>
        <p:nvSpPr>
          <p:cNvPr id="6" name="Segnaposto numero diapositiva 5"/>
          <p:cNvSpPr>
            <a:spLocks noGrp="1"/>
          </p:cNvSpPr>
          <p:nvPr>
            <p:ph type="sldNum" sz="quarter" idx="12"/>
          </p:nvPr>
        </p:nvSpPr>
        <p:spPr/>
        <p:txBody>
          <a:bodyPr/>
          <a:lstStyle/>
          <a:p>
            <a:fld id="{BCCFDACF-13EC-4135-9547-E4FC8DE1E292}" type="slidenum">
              <a:rPr lang="it-IT" smtClean="0"/>
              <a:pPr/>
              <a:t>22</a:t>
            </a:fld>
            <a:endParaRPr lang="it-IT"/>
          </a:p>
        </p:txBody>
      </p:sp>
      <p:sp>
        <p:nvSpPr>
          <p:cNvPr id="12" name="Segnaposto contenuto 2"/>
          <p:cNvSpPr txBox="1">
            <a:spLocks/>
          </p:cNvSpPr>
          <p:nvPr/>
        </p:nvSpPr>
        <p:spPr>
          <a:xfrm>
            <a:off x="490165" y="865057"/>
            <a:ext cx="11477368" cy="3680310"/>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00000"/>
              </a:lnSpc>
              <a:buClr>
                <a:schemeClr val="bg1"/>
              </a:buClr>
              <a:buNone/>
            </a:pPr>
            <a:r>
              <a:rPr lang="it-IT" sz="1400" dirty="0">
                <a:solidFill>
                  <a:schemeClr val="bg1"/>
                </a:solidFill>
                <a:latin typeface="Arial" panose="020B0604020202020204" pitchFamily="34" charset="0"/>
                <a:cs typeface="Arial" panose="020B0604020202020204" pitchFamily="34" charset="0"/>
              </a:rPr>
              <a:t>La procedura di compilazione della domanda è articolata in diverse sezioni elencate di </a:t>
            </a:r>
            <a:r>
              <a:rPr lang="it-IT" sz="1400">
                <a:solidFill>
                  <a:schemeClr val="bg1"/>
                </a:solidFill>
                <a:latin typeface="Arial" panose="020B0604020202020204" pitchFamily="34" charset="0"/>
                <a:cs typeface="Arial" panose="020B0604020202020204" pitchFamily="34" charset="0"/>
              </a:rPr>
              <a:t>seguito:</a:t>
            </a:r>
          </a:p>
          <a:p>
            <a:pPr marL="0" indent="0" algn="just">
              <a:lnSpc>
                <a:spcPct val="100000"/>
              </a:lnSpc>
              <a:buClr>
                <a:schemeClr val="bg1"/>
              </a:buClr>
              <a:buNone/>
            </a:pPr>
            <a:endParaRPr lang="it-IT" sz="1400" dirty="0">
              <a:solidFill>
                <a:schemeClr val="bg1"/>
              </a:solidFill>
              <a:latin typeface="Arial" panose="020B0604020202020204" pitchFamily="34" charset="0"/>
              <a:cs typeface="Arial" panose="020B0604020202020204" pitchFamily="34" charset="0"/>
            </a:endParaRPr>
          </a:p>
          <a:p>
            <a:pPr algn="just">
              <a:lnSpc>
                <a:spcPct val="100000"/>
              </a:lnSpc>
              <a:buClr>
                <a:schemeClr val="bg1"/>
              </a:buClr>
            </a:pPr>
            <a:r>
              <a:rPr lang="it-IT" sz="1400" b="1" dirty="0">
                <a:solidFill>
                  <a:schemeClr val="bg1"/>
                </a:solidFill>
                <a:latin typeface="Arial" panose="020B0604020202020204" pitchFamily="34" charset="0"/>
                <a:cs typeface="Arial" panose="020B0604020202020204" pitchFamily="34" charset="0"/>
              </a:rPr>
              <a:t>DATI</a:t>
            </a:r>
            <a:r>
              <a:rPr lang="it-IT" sz="1400" dirty="0">
                <a:solidFill>
                  <a:schemeClr val="bg1"/>
                </a:solidFill>
                <a:latin typeface="Arial" panose="020B0604020202020204" pitchFamily="34" charset="0"/>
                <a:cs typeface="Arial" panose="020B0604020202020204" pitchFamily="34" charset="0"/>
              </a:rPr>
              <a:t> </a:t>
            </a:r>
            <a:r>
              <a:rPr lang="it-IT" sz="1400" b="1" dirty="0">
                <a:solidFill>
                  <a:schemeClr val="bg1"/>
                </a:solidFill>
                <a:latin typeface="Arial" panose="020B0604020202020204" pitchFamily="34" charset="0"/>
                <a:cs typeface="Arial" panose="020B0604020202020204" pitchFamily="34" charset="0"/>
              </a:rPr>
              <a:t>ANAGRAFICI</a:t>
            </a:r>
            <a:r>
              <a:rPr lang="it-IT" sz="1400" dirty="0">
                <a:solidFill>
                  <a:schemeClr val="bg1"/>
                </a:solidFill>
                <a:latin typeface="Arial" panose="020B0604020202020204" pitchFamily="34" charset="0"/>
                <a:cs typeface="Arial" panose="020B0604020202020204" pitchFamily="34" charset="0"/>
              </a:rPr>
              <a:t>:  riepilogo in sola lettura di tutti dati anagrafici dei soggetti coinvolti e del bando.</a:t>
            </a:r>
          </a:p>
          <a:p>
            <a:pPr algn="just">
              <a:lnSpc>
                <a:spcPct val="100000"/>
              </a:lnSpc>
              <a:buClr>
                <a:schemeClr val="bg1"/>
              </a:buClr>
            </a:pPr>
            <a:r>
              <a:rPr lang="it-IT" sz="1400" b="1" dirty="0">
                <a:solidFill>
                  <a:schemeClr val="bg1"/>
                </a:solidFill>
                <a:latin typeface="Arial" panose="020B0604020202020204" pitchFamily="34" charset="0"/>
                <a:cs typeface="Arial" panose="020B0604020202020204" pitchFamily="34" charset="0"/>
              </a:rPr>
              <a:t>DATI</a:t>
            </a:r>
            <a:r>
              <a:rPr lang="it-IT" sz="1400" dirty="0">
                <a:solidFill>
                  <a:schemeClr val="bg1"/>
                </a:solidFill>
                <a:latin typeface="Arial" panose="020B0604020202020204" pitchFamily="34" charset="0"/>
                <a:cs typeface="Arial" panose="020B0604020202020204" pitchFamily="34" charset="0"/>
              </a:rPr>
              <a:t> </a:t>
            </a:r>
            <a:r>
              <a:rPr lang="it-IT" sz="1400" b="1" dirty="0">
                <a:solidFill>
                  <a:schemeClr val="bg1"/>
                </a:solidFill>
                <a:latin typeface="Arial" panose="020B0604020202020204" pitchFamily="34" charset="0"/>
                <a:cs typeface="Arial" panose="020B0604020202020204" pitchFamily="34" charset="0"/>
              </a:rPr>
              <a:t>AGGIUNTIVI</a:t>
            </a:r>
            <a:r>
              <a:rPr lang="it-IT" sz="1400" dirty="0">
                <a:solidFill>
                  <a:schemeClr val="bg1"/>
                </a:solidFill>
                <a:latin typeface="Arial" panose="020B0604020202020204" pitchFamily="34" charset="0"/>
                <a:cs typeface="Arial" panose="020B0604020202020204" pitchFamily="34" charset="0"/>
              </a:rPr>
              <a:t>:  scheda per l’inserimento delle informazioni funzionali alla valutazione.</a:t>
            </a:r>
          </a:p>
          <a:p>
            <a:pPr algn="just">
              <a:lnSpc>
                <a:spcPct val="100000"/>
              </a:lnSpc>
              <a:buClr>
                <a:schemeClr val="bg1"/>
              </a:buClr>
            </a:pPr>
            <a:r>
              <a:rPr lang="it-IT" sz="1400" b="1" dirty="0">
                <a:solidFill>
                  <a:schemeClr val="bg1"/>
                </a:solidFill>
                <a:latin typeface="Arial" panose="020B0604020202020204" pitchFamily="34" charset="0"/>
                <a:cs typeface="Arial" panose="020B0604020202020204" pitchFamily="34" charset="0"/>
              </a:rPr>
              <a:t>DICHIARAZIONI</a:t>
            </a:r>
            <a:r>
              <a:rPr lang="it-IT" sz="1400" dirty="0">
                <a:solidFill>
                  <a:schemeClr val="bg1"/>
                </a:solidFill>
                <a:latin typeface="Arial" panose="020B0604020202020204" pitchFamily="34" charset="0"/>
                <a:cs typeface="Arial" panose="020B0604020202020204" pitchFamily="34" charset="0"/>
              </a:rPr>
              <a:t>:  sezione per l’attestazione del rispetto dei requisiti di ammissibilità stabiliti dal bando.</a:t>
            </a:r>
          </a:p>
          <a:p>
            <a:pPr algn="just">
              <a:lnSpc>
                <a:spcPct val="100000"/>
              </a:lnSpc>
              <a:buClr>
                <a:schemeClr val="bg1"/>
              </a:buClr>
            </a:pPr>
            <a:r>
              <a:rPr lang="it-IT" sz="1400" b="1" dirty="0">
                <a:solidFill>
                  <a:schemeClr val="bg1"/>
                </a:solidFill>
                <a:latin typeface="Arial" panose="020B0604020202020204" pitchFamily="34" charset="0"/>
                <a:cs typeface="Arial" panose="020B0604020202020204" pitchFamily="34" charset="0"/>
              </a:rPr>
              <a:t>FIRMATARIO</a:t>
            </a:r>
            <a:r>
              <a:rPr lang="it-IT" sz="1400" dirty="0">
                <a:solidFill>
                  <a:schemeClr val="bg1"/>
                </a:solidFill>
                <a:latin typeface="Arial" panose="020B0604020202020204" pitchFamily="34" charset="0"/>
                <a:cs typeface="Arial" panose="020B0604020202020204" pitchFamily="34" charset="0"/>
              </a:rPr>
              <a:t>:  la scheda consente di specificare il firmatario della domanda.</a:t>
            </a:r>
          </a:p>
          <a:p>
            <a:pPr algn="just">
              <a:lnSpc>
                <a:spcPct val="100000"/>
              </a:lnSpc>
              <a:buClr>
                <a:schemeClr val="bg1"/>
              </a:buClr>
            </a:pPr>
            <a:r>
              <a:rPr lang="it-IT" sz="1400" b="1" dirty="0">
                <a:solidFill>
                  <a:schemeClr val="bg1"/>
                </a:solidFill>
                <a:latin typeface="Arial" panose="020B0604020202020204" pitchFamily="34" charset="0"/>
                <a:cs typeface="Arial" panose="020B0604020202020204" pitchFamily="34" charset="0"/>
              </a:rPr>
              <a:t>DOCUMENTI</a:t>
            </a:r>
            <a:r>
              <a:rPr lang="it-IT" sz="1400" dirty="0">
                <a:solidFill>
                  <a:schemeClr val="bg1"/>
                </a:solidFill>
                <a:latin typeface="Arial" panose="020B0604020202020204" pitchFamily="34" charset="0"/>
                <a:cs typeface="Arial" panose="020B0604020202020204" pitchFamily="34" charset="0"/>
              </a:rPr>
              <a:t>:  scheda per il caricamento dei documenti allegati alla domanda.</a:t>
            </a:r>
          </a:p>
          <a:p>
            <a:pPr algn="just">
              <a:lnSpc>
                <a:spcPct val="100000"/>
              </a:lnSpc>
              <a:buClr>
                <a:schemeClr val="bg1"/>
              </a:buClr>
            </a:pPr>
            <a:r>
              <a:rPr lang="it-IT" sz="1400" b="1" dirty="0">
                <a:solidFill>
                  <a:schemeClr val="bg1"/>
                </a:solidFill>
                <a:latin typeface="Arial" panose="020B0604020202020204" pitchFamily="34" charset="0"/>
                <a:cs typeface="Arial" panose="020B0604020202020204" pitchFamily="34" charset="0"/>
              </a:rPr>
              <a:t>PRIVACY</a:t>
            </a:r>
            <a:r>
              <a:rPr lang="it-IT" sz="1400" dirty="0">
                <a:solidFill>
                  <a:schemeClr val="bg1"/>
                </a:solidFill>
                <a:latin typeface="Arial" panose="020B0604020202020204" pitchFamily="34" charset="0"/>
                <a:cs typeface="Arial" panose="020B0604020202020204" pitchFamily="34" charset="0"/>
              </a:rPr>
              <a:t>:  scheda per la lettura e accettazione delle clausole di riservatezza previste dal bando.</a:t>
            </a:r>
          </a:p>
          <a:p>
            <a:pPr algn="just">
              <a:lnSpc>
                <a:spcPct val="100000"/>
              </a:lnSpc>
              <a:buClr>
                <a:schemeClr val="bg1"/>
              </a:buClr>
            </a:pPr>
            <a:r>
              <a:rPr lang="it-IT" sz="1400" b="1" dirty="0">
                <a:solidFill>
                  <a:schemeClr val="bg1"/>
                </a:solidFill>
                <a:latin typeface="Arial" panose="020B0604020202020204" pitchFamily="34" charset="0"/>
                <a:cs typeface="Arial" panose="020B0604020202020204" pitchFamily="34" charset="0"/>
              </a:rPr>
              <a:t>RIEPILOGO</a:t>
            </a:r>
            <a:r>
              <a:rPr lang="it-IT" sz="1400" dirty="0">
                <a:solidFill>
                  <a:schemeClr val="bg1"/>
                </a:solidFill>
                <a:latin typeface="Arial" panose="020B0604020202020204" pitchFamily="34" charset="0"/>
                <a:cs typeface="Arial" panose="020B0604020202020204" pitchFamily="34" charset="0"/>
              </a:rPr>
              <a:t>:  scheda di riepilogo e verifica dello stato di compilazione di tutte le sezioni che compongono il modulo di domanda.</a:t>
            </a:r>
            <a:endParaRPr lang="it-IT" sz="1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endParaRPr lang="it-IT" sz="1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CasellaDiTesto 7"/>
          <p:cNvSpPr txBox="1"/>
          <p:nvPr/>
        </p:nvSpPr>
        <p:spPr>
          <a:xfrm>
            <a:off x="10355747" y="6533742"/>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2"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200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Immagine 6" descr="Immagine che contiene testo, schermata, numero, Carattere&#10;&#10;Il contenuto generato dall'IA potrebbe non essere corretto.">
            <a:extLst>
              <a:ext uri="{FF2B5EF4-FFF2-40B4-BE49-F238E27FC236}">
                <a16:creationId xmlns:a16="http://schemas.microsoft.com/office/drawing/2014/main" id="{49DAFB81-09CD-0F6C-CCCD-F60E8E60C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066" y="1497443"/>
            <a:ext cx="9701101" cy="5096698"/>
          </a:xfrm>
          <a:prstGeom prst="rect">
            <a:avLst/>
          </a:prstGeom>
          <a:ln>
            <a:noFill/>
          </a:ln>
          <a:effectLst>
            <a:outerShdw blurRad="190500" algn="tl" rotWithShape="0">
              <a:srgbClr val="000000">
                <a:alpha val="70000"/>
              </a:srgbClr>
            </a:outerShdw>
          </a:effectLst>
        </p:spPr>
      </p:pic>
      <p:sp>
        <p:nvSpPr>
          <p:cNvPr id="4" name="Titolo 3"/>
          <p:cNvSpPr>
            <a:spLocks noGrp="1"/>
          </p:cNvSpPr>
          <p:nvPr>
            <p:ph type="title"/>
          </p:nvPr>
        </p:nvSpPr>
        <p:spPr>
          <a:xfrm>
            <a:off x="461590" y="214756"/>
            <a:ext cx="11477367" cy="399840"/>
          </a:xfrm>
          <a:solidFill>
            <a:schemeClr val="accent1"/>
          </a:solidFill>
        </p:spPr>
        <p:txBody>
          <a:bodyPr vert="horz" lIns="91440" tIns="45720" rIns="91440" bIns="45720" rtlCol="0" anchor="ctr">
            <a:noAutofit/>
          </a:bodyPr>
          <a:lstStyle/>
          <a:p>
            <a:pPr algn="just">
              <a:lnSpc>
                <a:spcPct val="150000"/>
              </a:lnSpc>
              <a:spcBef>
                <a:spcPts val="1200"/>
              </a:spcBef>
              <a:buClr>
                <a:schemeClr val="bg1"/>
              </a:buClr>
              <a:buFont typeface="Wingdings 2" pitchFamily="18" charset="2"/>
            </a:pPr>
            <a:r>
              <a:rPr lang="it-IT" sz="1600" i="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Fase 2. Compilazione della domanda – Sezione «DATI ANAGRAFICI»</a:t>
            </a:r>
          </a:p>
        </p:txBody>
      </p:sp>
      <p:sp>
        <p:nvSpPr>
          <p:cNvPr id="6" name="Segnaposto numero diapositiva 5"/>
          <p:cNvSpPr>
            <a:spLocks noGrp="1"/>
          </p:cNvSpPr>
          <p:nvPr>
            <p:ph type="sldNum" sz="quarter" idx="12"/>
          </p:nvPr>
        </p:nvSpPr>
        <p:spPr/>
        <p:txBody>
          <a:bodyPr/>
          <a:lstStyle/>
          <a:p>
            <a:fld id="{BCCFDACF-13EC-4135-9547-E4FC8DE1E292}" type="slidenum">
              <a:rPr lang="it-IT" smtClean="0"/>
              <a:pPr/>
              <a:t>23</a:t>
            </a:fld>
            <a:endParaRPr lang="it-IT"/>
          </a:p>
        </p:txBody>
      </p:sp>
      <p:sp>
        <p:nvSpPr>
          <p:cNvPr id="12" name="Segnaposto contenuto 2"/>
          <p:cNvSpPr txBox="1">
            <a:spLocks/>
          </p:cNvSpPr>
          <p:nvPr/>
        </p:nvSpPr>
        <p:spPr>
          <a:xfrm>
            <a:off x="461590" y="614596"/>
            <a:ext cx="11477368" cy="819815"/>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00000"/>
              </a:lnSpc>
              <a:buClr>
                <a:schemeClr val="bg1"/>
              </a:buClr>
              <a:buNone/>
            </a:pPr>
            <a:r>
              <a:rPr lang="it-IT" sz="1400" dirty="0">
                <a:solidFill>
                  <a:schemeClr val="bg1"/>
                </a:solidFill>
                <a:latin typeface="Arial" panose="020B0604020202020204" pitchFamily="34" charset="0"/>
                <a:cs typeface="Arial" panose="020B0604020202020204" pitchFamily="34" charset="0"/>
              </a:rPr>
              <a:t>La scheda riepiloga i dati identificativi del bando, della domanda e del firmatario. Le informazioni di questa scheda sono in sola lettura e derivano dalle informazioni compilate nel profilo e nelle schede successive. Nel campo «Dati domanda/Numero» è riportato il Codice attribuito dal sistema alla domanda.</a:t>
            </a:r>
          </a:p>
        </p:txBody>
      </p:sp>
      <p:sp>
        <p:nvSpPr>
          <p:cNvPr id="8" name="CasellaDiTesto 7"/>
          <p:cNvSpPr txBox="1"/>
          <p:nvPr/>
        </p:nvSpPr>
        <p:spPr>
          <a:xfrm>
            <a:off x="10355747" y="6533742"/>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3"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2332805"/>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Immagine 6" descr="Immagine che contiene testo, schermata, numero, Carattere&#10;&#10;Il contenuto generato dall'IA potrebbe non essere corretto.">
            <a:extLst>
              <a:ext uri="{FF2B5EF4-FFF2-40B4-BE49-F238E27FC236}">
                <a16:creationId xmlns:a16="http://schemas.microsoft.com/office/drawing/2014/main" id="{CC3983BC-A6B8-0C9B-79A6-7FEF36F11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4927" y="2254423"/>
            <a:ext cx="7681626" cy="4526672"/>
          </a:xfrm>
          <a:prstGeom prst="rect">
            <a:avLst/>
          </a:prstGeom>
          <a:ln>
            <a:noFill/>
          </a:ln>
          <a:effectLst>
            <a:outerShdw blurRad="190500" algn="tl" rotWithShape="0">
              <a:srgbClr val="000000">
                <a:alpha val="70000"/>
              </a:srgbClr>
            </a:outerShdw>
          </a:effectLst>
        </p:spPr>
      </p:pic>
      <p:sp>
        <p:nvSpPr>
          <p:cNvPr id="12" name="Segnaposto contenuto 2"/>
          <p:cNvSpPr txBox="1">
            <a:spLocks/>
          </p:cNvSpPr>
          <p:nvPr/>
        </p:nvSpPr>
        <p:spPr>
          <a:xfrm>
            <a:off x="442638" y="456732"/>
            <a:ext cx="11477368" cy="1702006"/>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00000"/>
              </a:lnSpc>
              <a:buClr>
                <a:schemeClr val="bg1"/>
              </a:buClr>
              <a:buNone/>
            </a:pPr>
            <a:r>
              <a:rPr lang="it-IT" sz="1400" dirty="0">
                <a:solidFill>
                  <a:schemeClr val="bg1"/>
                </a:solidFill>
                <a:latin typeface="Arial" panose="020B0604020202020204" pitchFamily="34" charset="0"/>
                <a:cs typeface="Arial" panose="020B0604020202020204" pitchFamily="34" charset="0"/>
              </a:rPr>
              <a:t>Per compilare/modificare premi sul pulsante         Compila dati</a:t>
            </a:r>
          </a:p>
          <a:p>
            <a:pPr marL="0" indent="0" algn="just">
              <a:lnSpc>
                <a:spcPct val="100000"/>
              </a:lnSpc>
              <a:buClr>
                <a:schemeClr val="bg1"/>
              </a:buClr>
              <a:buNone/>
            </a:pPr>
            <a:r>
              <a:rPr lang="it-IT" sz="1400" dirty="0">
                <a:solidFill>
                  <a:schemeClr val="bg1"/>
                </a:solidFill>
                <a:latin typeface="Arial" panose="020B0604020202020204" pitchFamily="34" charset="0"/>
                <a:cs typeface="Arial" panose="020B0604020202020204" pitchFamily="34" charset="0"/>
              </a:rPr>
              <a:t>Successivamente utilizza i pulsanti posti in basso a destra: SALVA per salvare i dati o ANNULLA per scartare le modifiche effettuate. Le schede consentono di inserire i dati richiesti per la corretta compilazione della domanda:</a:t>
            </a:r>
          </a:p>
          <a:p>
            <a:pPr algn="just">
              <a:lnSpc>
                <a:spcPct val="100000"/>
              </a:lnSpc>
              <a:spcBef>
                <a:spcPts val="600"/>
              </a:spcBef>
              <a:buClr>
                <a:schemeClr val="bg1"/>
              </a:buClr>
              <a:buFontTx/>
              <a:buChar char="-"/>
            </a:pPr>
            <a:r>
              <a:rPr lang="it-IT" sz="1400" dirty="0">
                <a:solidFill>
                  <a:schemeClr val="bg1"/>
                </a:solidFill>
                <a:latin typeface="Arial" panose="020B0604020202020204" pitchFamily="34" charset="0"/>
                <a:cs typeface="Arial" panose="020B0604020202020204" pitchFamily="34" charset="0"/>
              </a:rPr>
              <a:t>dati obbligatori (contrassegnati da *);</a:t>
            </a:r>
          </a:p>
          <a:p>
            <a:pPr algn="just">
              <a:lnSpc>
                <a:spcPct val="100000"/>
              </a:lnSpc>
              <a:spcBef>
                <a:spcPts val="0"/>
              </a:spcBef>
              <a:buClr>
                <a:schemeClr val="bg1"/>
              </a:buClr>
              <a:buFontTx/>
              <a:buChar char="-"/>
            </a:pPr>
            <a:r>
              <a:rPr lang="it-IT" sz="1400" dirty="0">
                <a:solidFill>
                  <a:schemeClr val="bg1"/>
                </a:solidFill>
                <a:latin typeface="Arial" panose="020B0604020202020204" pitchFamily="34" charset="0"/>
                <a:cs typeface="Arial" panose="020B0604020202020204" pitchFamily="34" charset="0"/>
              </a:rPr>
              <a:t>dati  non obbligatori;</a:t>
            </a:r>
          </a:p>
        </p:txBody>
      </p:sp>
      <p:sp>
        <p:nvSpPr>
          <p:cNvPr id="4" name="Titolo 3"/>
          <p:cNvSpPr>
            <a:spLocks noGrp="1"/>
          </p:cNvSpPr>
          <p:nvPr>
            <p:ph type="title"/>
          </p:nvPr>
        </p:nvSpPr>
        <p:spPr>
          <a:xfrm>
            <a:off x="446600" y="24907"/>
            <a:ext cx="11482833" cy="435140"/>
          </a:xfrm>
          <a:solidFill>
            <a:schemeClr val="accent1"/>
          </a:solidFill>
        </p:spPr>
        <p:txBody>
          <a:bodyPr vert="horz" lIns="91440" tIns="45720" rIns="91440" bIns="45720" rtlCol="0" anchor="ctr">
            <a:noAutofit/>
          </a:bodyPr>
          <a:lstStyle/>
          <a:p>
            <a:pPr algn="just">
              <a:lnSpc>
                <a:spcPct val="150000"/>
              </a:lnSpc>
              <a:spcBef>
                <a:spcPts val="1200"/>
              </a:spcBef>
              <a:buClr>
                <a:schemeClr val="bg1"/>
              </a:buClr>
              <a:buFont typeface="Wingdings 2" pitchFamily="18" charset="2"/>
            </a:pPr>
            <a:r>
              <a:rPr lang="it-IT" sz="1600" i="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Fase 2. Compilazione della domanda – Sezione «DATI AGGIUNTIVI»</a:t>
            </a:r>
          </a:p>
        </p:txBody>
      </p:sp>
      <p:sp>
        <p:nvSpPr>
          <p:cNvPr id="6" name="Segnaposto numero diapositiva 5"/>
          <p:cNvSpPr>
            <a:spLocks noGrp="1"/>
          </p:cNvSpPr>
          <p:nvPr>
            <p:ph type="sldNum" sz="quarter" idx="12"/>
          </p:nvPr>
        </p:nvSpPr>
        <p:spPr/>
        <p:txBody>
          <a:bodyPr/>
          <a:lstStyle/>
          <a:p>
            <a:fld id="{BCCFDACF-13EC-4135-9547-E4FC8DE1E292}" type="slidenum">
              <a:rPr lang="it-IT" smtClean="0"/>
              <a:pPr/>
              <a:t>24</a:t>
            </a:fld>
            <a:endParaRPr lang="it-IT"/>
          </a:p>
        </p:txBody>
      </p:sp>
      <p:sp>
        <p:nvSpPr>
          <p:cNvPr id="8" name="CasellaDiTesto 7"/>
          <p:cNvSpPr txBox="1"/>
          <p:nvPr/>
        </p:nvSpPr>
        <p:spPr>
          <a:xfrm>
            <a:off x="10355747" y="6533742"/>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4"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pic>
        <p:nvPicPr>
          <p:cNvPr id="2" name="Immagine 1">
            <a:extLst>
              <a:ext uri="{FF2B5EF4-FFF2-40B4-BE49-F238E27FC236}">
                <a16:creationId xmlns:a16="http://schemas.microsoft.com/office/drawing/2014/main" id="{4C010FF3-4660-E6EA-7BFA-B5197F9C5D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1281" y="568022"/>
            <a:ext cx="295275" cy="323850"/>
          </a:xfrm>
          <a:prstGeom prst="rect">
            <a:avLst/>
          </a:prstGeom>
          <a:ln w="6350">
            <a:solidFill>
              <a:schemeClr val="tx1"/>
            </a:solidFill>
          </a:ln>
        </p:spPr>
      </p:pic>
    </p:spTree>
    <p:extLst>
      <p:ext uri="{BB962C8B-B14F-4D97-AF65-F5344CB8AC3E}">
        <p14:creationId xmlns:p14="http://schemas.microsoft.com/office/powerpoint/2010/main" val="398334194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Immagine 6" descr="Immagine che contiene testo, schermata, numero, Carattere&#10;&#10;Il contenuto generato dall'IA potrebbe non essere corretto.">
            <a:extLst>
              <a:ext uri="{FF2B5EF4-FFF2-40B4-BE49-F238E27FC236}">
                <a16:creationId xmlns:a16="http://schemas.microsoft.com/office/drawing/2014/main" id="{E6ED6AAA-7279-71F3-EFB5-23FCD3DEC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879" y="2181086"/>
            <a:ext cx="8038273" cy="4540389"/>
          </a:xfrm>
          <a:prstGeom prst="rect">
            <a:avLst/>
          </a:prstGeom>
          <a:ln>
            <a:noFill/>
          </a:ln>
          <a:effectLst>
            <a:outerShdw blurRad="190500" algn="tl" rotWithShape="0">
              <a:srgbClr val="000000">
                <a:alpha val="70000"/>
              </a:srgbClr>
            </a:outerShdw>
          </a:effectLst>
        </p:spPr>
      </p:pic>
      <p:sp>
        <p:nvSpPr>
          <p:cNvPr id="12" name="Segnaposto contenuto 2"/>
          <p:cNvSpPr txBox="1">
            <a:spLocks/>
          </p:cNvSpPr>
          <p:nvPr/>
        </p:nvSpPr>
        <p:spPr>
          <a:xfrm>
            <a:off x="442638" y="456732"/>
            <a:ext cx="11477368" cy="1702006"/>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00000"/>
              </a:lnSpc>
              <a:buClr>
                <a:schemeClr val="bg1"/>
              </a:buClr>
              <a:buNone/>
            </a:pPr>
            <a:r>
              <a:rPr lang="it-IT" sz="1400" dirty="0">
                <a:solidFill>
                  <a:schemeClr val="bg1"/>
                </a:solidFill>
                <a:latin typeface="Arial" panose="020B0604020202020204" pitchFamily="34" charset="0"/>
                <a:cs typeface="Arial" panose="020B0604020202020204" pitchFamily="34" charset="0"/>
              </a:rPr>
              <a:t>Per compilare/modificare premi sul pulsante         Compila dati</a:t>
            </a:r>
          </a:p>
          <a:p>
            <a:pPr marL="0" indent="0" algn="just">
              <a:lnSpc>
                <a:spcPct val="100000"/>
              </a:lnSpc>
              <a:buClr>
                <a:schemeClr val="bg1"/>
              </a:buClr>
              <a:buNone/>
            </a:pPr>
            <a:r>
              <a:rPr lang="it-IT" sz="1400" dirty="0">
                <a:solidFill>
                  <a:schemeClr val="bg1"/>
                </a:solidFill>
                <a:latin typeface="Arial" panose="020B0604020202020204" pitchFamily="34" charset="0"/>
                <a:cs typeface="Arial" panose="020B0604020202020204" pitchFamily="34" charset="0"/>
              </a:rPr>
              <a:t>Successivamente utilizza i pulsanti posti in basso a destra: SALVA per salvare i dati o ANNULLA per scartare le modifiche effettuate. Le schede consentono di inserire i dati richiesti per la corretta compilazione della domanda:</a:t>
            </a:r>
          </a:p>
          <a:p>
            <a:pPr algn="just">
              <a:lnSpc>
                <a:spcPct val="100000"/>
              </a:lnSpc>
              <a:spcBef>
                <a:spcPts val="600"/>
              </a:spcBef>
              <a:buClr>
                <a:schemeClr val="bg1"/>
              </a:buClr>
              <a:buFontTx/>
              <a:buChar char="-"/>
            </a:pPr>
            <a:r>
              <a:rPr lang="it-IT" sz="1400" dirty="0">
                <a:solidFill>
                  <a:schemeClr val="bg1"/>
                </a:solidFill>
                <a:latin typeface="Arial" panose="020B0604020202020204" pitchFamily="34" charset="0"/>
                <a:cs typeface="Arial" panose="020B0604020202020204" pitchFamily="34" charset="0"/>
              </a:rPr>
              <a:t>dati obbligatori (contrassegnati da *);</a:t>
            </a:r>
          </a:p>
          <a:p>
            <a:pPr algn="just">
              <a:lnSpc>
                <a:spcPct val="100000"/>
              </a:lnSpc>
              <a:spcBef>
                <a:spcPts val="0"/>
              </a:spcBef>
              <a:buClr>
                <a:schemeClr val="bg1"/>
              </a:buClr>
              <a:buFontTx/>
              <a:buChar char="-"/>
            </a:pPr>
            <a:r>
              <a:rPr lang="it-IT" sz="1400" dirty="0">
                <a:solidFill>
                  <a:schemeClr val="bg1"/>
                </a:solidFill>
                <a:latin typeface="Arial" panose="020B0604020202020204" pitchFamily="34" charset="0"/>
                <a:cs typeface="Arial" panose="020B0604020202020204" pitchFamily="34" charset="0"/>
              </a:rPr>
              <a:t>dati  non obbligatori;</a:t>
            </a:r>
          </a:p>
        </p:txBody>
      </p:sp>
      <p:sp>
        <p:nvSpPr>
          <p:cNvPr id="4" name="Titolo 3"/>
          <p:cNvSpPr>
            <a:spLocks noGrp="1"/>
          </p:cNvSpPr>
          <p:nvPr>
            <p:ph type="title"/>
          </p:nvPr>
        </p:nvSpPr>
        <p:spPr>
          <a:xfrm>
            <a:off x="446600" y="24907"/>
            <a:ext cx="11482833" cy="435140"/>
          </a:xfrm>
          <a:solidFill>
            <a:schemeClr val="accent1"/>
          </a:solidFill>
        </p:spPr>
        <p:txBody>
          <a:bodyPr vert="horz" lIns="91440" tIns="45720" rIns="91440" bIns="45720" rtlCol="0" anchor="ctr">
            <a:noAutofit/>
          </a:bodyPr>
          <a:lstStyle/>
          <a:p>
            <a:pPr algn="just">
              <a:lnSpc>
                <a:spcPct val="150000"/>
              </a:lnSpc>
              <a:spcBef>
                <a:spcPts val="1200"/>
              </a:spcBef>
              <a:buClr>
                <a:schemeClr val="bg1"/>
              </a:buClr>
              <a:buFont typeface="Wingdings 2" pitchFamily="18" charset="2"/>
            </a:pPr>
            <a:r>
              <a:rPr lang="it-IT" sz="1600" i="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Fase 2. Compilazione della domanda – Sezione «DATI AGGIUNTIVI»</a:t>
            </a:r>
          </a:p>
        </p:txBody>
      </p:sp>
      <p:sp>
        <p:nvSpPr>
          <p:cNvPr id="6" name="Segnaposto numero diapositiva 5"/>
          <p:cNvSpPr>
            <a:spLocks noGrp="1"/>
          </p:cNvSpPr>
          <p:nvPr>
            <p:ph type="sldNum" sz="quarter" idx="12"/>
          </p:nvPr>
        </p:nvSpPr>
        <p:spPr/>
        <p:txBody>
          <a:bodyPr/>
          <a:lstStyle/>
          <a:p>
            <a:fld id="{BCCFDACF-13EC-4135-9547-E4FC8DE1E292}" type="slidenum">
              <a:rPr lang="it-IT" smtClean="0"/>
              <a:pPr/>
              <a:t>25</a:t>
            </a:fld>
            <a:endParaRPr lang="it-IT"/>
          </a:p>
        </p:txBody>
      </p:sp>
      <p:sp>
        <p:nvSpPr>
          <p:cNvPr id="8" name="CasellaDiTesto 7"/>
          <p:cNvSpPr txBox="1"/>
          <p:nvPr/>
        </p:nvSpPr>
        <p:spPr>
          <a:xfrm>
            <a:off x="10355747" y="6533742"/>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4"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pic>
        <p:nvPicPr>
          <p:cNvPr id="2" name="Immagine 1">
            <a:extLst>
              <a:ext uri="{FF2B5EF4-FFF2-40B4-BE49-F238E27FC236}">
                <a16:creationId xmlns:a16="http://schemas.microsoft.com/office/drawing/2014/main" id="{4C010FF3-4660-E6EA-7BFA-B5197F9C5D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1281" y="568022"/>
            <a:ext cx="295275" cy="323850"/>
          </a:xfrm>
          <a:prstGeom prst="rect">
            <a:avLst/>
          </a:prstGeom>
          <a:ln w="6350">
            <a:solidFill>
              <a:schemeClr val="tx1"/>
            </a:solidFill>
          </a:ln>
        </p:spPr>
      </p:pic>
    </p:spTree>
    <p:extLst>
      <p:ext uri="{BB962C8B-B14F-4D97-AF65-F5344CB8AC3E}">
        <p14:creationId xmlns:p14="http://schemas.microsoft.com/office/powerpoint/2010/main" val="2666305426"/>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3" name="Immagine 2" descr="Immagine che contiene testo, schermata, Carattere, numero&#10;&#10;Il contenuto generato dall'IA potrebbe non essere corretto.">
            <a:extLst>
              <a:ext uri="{FF2B5EF4-FFF2-40B4-BE49-F238E27FC236}">
                <a16:creationId xmlns:a16="http://schemas.microsoft.com/office/drawing/2014/main" id="{D6BAC565-3A78-3292-4D2E-D17AE514F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751" y="1733693"/>
            <a:ext cx="7974488" cy="4897037"/>
          </a:xfrm>
          <a:prstGeom prst="rect">
            <a:avLst/>
          </a:prstGeom>
          <a:ln>
            <a:noFill/>
          </a:ln>
          <a:effectLst>
            <a:outerShdw blurRad="190500" algn="tl" rotWithShape="0">
              <a:srgbClr val="000000">
                <a:alpha val="70000"/>
              </a:srgbClr>
            </a:outerShdw>
          </a:effectLst>
        </p:spPr>
      </p:pic>
      <p:sp>
        <p:nvSpPr>
          <p:cNvPr id="7" name="Segnaposto contenuto 2"/>
          <p:cNvSpPr txBox="1">
            <a:spLocks/>
          </p:cNvSpPr>
          <p:nvPr/>
        </p:nvSpPr>
        <p:spPr>
          <a:xfrm>
            <a:off x="461590" y="749508"/>
            <a:ext cx="11477368" cy="926892"/>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00000"/>
              </a:lnSpc>
              <a:spcBef>
                <a:spcPts val="0"/>
              </a:spcBef>
              <a:buClr>
                <a:schemeClr val="bg1"/>
              </a:buClr>
              <a:buNone/>
            </a:pPr>
            <a:r>
              <a:rPr lang="it-IT" sz="1400" dirty="0">
                <a:solidFill>
                  <a:schemeClr val="bg1"/>
                </a:solidFill>
                <a:latin typeface="Arial" panose="020B0604020202020204" pitchFamily="34" charset="0"/>
                <a:cs typeface="Arial" panose="020B0604020202020204" pitchFamily="34" charset="0"/>
              </a:rPr>
              <a:t>La scheda consente di attestare il rispetto dei requisiti di ammissibilità stabiliti dal bando.</a:t>
            </a:r>
          </a:p>
          <a:p>
            <a:pPr marL="0" indent="0" algn="just">
              <a:lnSpc>
                <a:spcPct val="100000"/>
              </a:lnSpc>
              <a:spcBef>
                <a:spcPts val="0"/>
              </a:spcBef>
              <a:buClr>
                <a:schemeClr val="bg1"/>
              </a:buClr>
              <a:buNone/>
            </a:pPr>
            <a:endParaRPr lang="it-IT" sz="14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r>
              <a:rPr lang="it-IT" sz="1400" dirty="0">
                <a:solidFill>
                  <a:schemeClr val="bg1"/>
                </a:solidFill>
                <a:latin typeface="Arial" panose="020B0604020202020204" pitchFamily="34" charset="0"/>
                <a:cs typeface="Arial" panose="020B0604020202020204" pitchFamily="34" charset="0"/>
              </a:rPr>
              <a:t>Il sistema verifica che sia attestato almeno il rispetto di un set minimo di requisiti, altrimenti non consentirà la presentazione della domanda.</a:t>
            </a:r>
          </a:p>
        </p:txBody>
      </p:sp>
      <p:sp>
        <p:nvSpPr>
          <p:cNvPr id="4" name="Titolo 3"/>
          <p:cNvSpPr>
            <a:spLocks noGrp="1"/>
          </p:cNvSpPr>
          <p:nvPr>
            <p:ph type="title"/>
          </p:nvPr>
        </p:nvSpPr>
        <p:spPr>
          <a:xfrm>
            <a:off x="461589" y="196945"/>
            <a:ext cx="11477367" cy="552563"/>
          </a:xfrm>
          <a:solidFill>
            <a:schemeClr val="accent1"/>
          </a:solidFill>
        </p:spPr>
        <p:txBody>
          <a:bodyPr vert="horz" lIns="91440" tIns="45720" rIns="91440" bIns="45720" rtlCol="0" anchor="ctr">
            <a:noAutofit/>
          </a:bodyPr>
          <a:lstStyle/>
          <a:p>
            <a:pPr algn="just">
              <a:lnSpc>
                <a:spcPct val="100000"/>
              </a:lnSpc>
              <a:spcBef>
                <a:spcPts val="0"/>
              </a:spcBef>
              <a:buClr>
                <a:schemeClr val="bg1"/>
              </a:buClr>
              <a:buFont typeface="Wingdings 2" pitchFamily="18" charset="2"/>
            </a:pPr>
            <a:r>
              <a:rPr lang="it-IT" sz="1600" i="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Fase 2. Compilazione della domanda - Sezione “DICHIARAZIONI”</a:t>
            </a:r>
          </a:p>
        </p:txBody>
      </p:sp>
      <p:sp>
        <p:nvSpPr>
          <p:cNvPr id="6" name="Segnaposto numero diapositiva 5"/>
          <p:cNvSpPr>
            <a:spLocks noGrp="1"/>
          </p:cNvSpPr>
          <p:nvPr>
            <p:ph type="sldNum" sz="quarter" idx="12"/>
          </p:nvPr>
        </p:nvSpPr>
        <p:spPr/>
        <p:txBody>
          <a:bodyPr/>
          <a:lstStyle/>
          <a:p>
            <a:fld id="{BCCFDACF-13EC-4135-9547-E4FC8DE1E292}" type="slidenum">
              <a:rPr lang="it-IT" smtClean="0"/>
              <a:pPr/>
              <a:t>26</a:t>
            </a:fld>
            <a:endParaRPr lang="it-IT"/>
          </a:p>
        </p:txBody>
      </p:sp>
      <p:sp>
        <p:nvSpPr>
          <p:cNvPr id="10" name="CasellaDiTesto 9"/>
          <p:cNvSpPr txBox="1"/>
          <p:nvPr/>
        </p:nvSpPr>
        <p:spPr>
          <a:xfrm>
            <a:off x="10355747" y="6533742"/>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4"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8311093"/>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7" name="Segnaposto contenuto 2"/>
          <p:cNvSpPr txBox="1">
            <a:spLocks/>
          </p:cNvSpPr>
          <p:nvPr/>
        </p:nvSpPr>
        <p:spPr>
          <a:xfrm>
            <a:off x="461590" y="629586"/>
            <a:ext cx="11477368" cy="1309746"/>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00000"/>
              </a:lnSpc>
              <a:spcBef>
                <a:spcPts val="0"/>
              </a:spcBef>
              <a:buClr>
                <a:schemeClr val="bg1"/>
              </a:buClr>
              <a:buNone/>
            </a:pPr>
            <a:r>
              <a:rPr lang="it-IT" sz="1400" dirty="0">
                <a:solidFill>
                  <a:schemeClr val="bg1"/>
                </a:solidFill>
                <a:latin typeface="Arial" panose="020B0604020202020204" pitchFamily="34" charset="0"/>
                <a:cs typeface="Arial" panose="020B0604020202020204" pitchFamily="34" charset="0"/>
              </a:rPr>
              <a:t>La sezione consente di specificare il firmatario della domanda. Il firmatario predefinito è il rappresentante legale (così come definito nei dati anagrafici del richiedente).</a:t>
            </a:r>
          </a:p>
          <a:p>
            <a:pPr marL="0" indent="0" algn="just">
              <a:lnSpc>
                <a:spcPct val="100000"/>
              </a:lnSpc>
              <a:spcBef>
                <a:spcPts val="0"/>
              </a:spcBef>
              <a:buClr>
                <a:schemeClr val="bg1"/>
              </a:buClr>
              <a:buNone/>
            </a:pPr>
            <a:endParaRPr lang="it-IT" sz="1400" b="1"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r>
              <a:rPr lang="it-IT" sz="1400" dirty="0">
                <a:solidFill>
                  <a:schemeClr val="bg1"/>
                </a:solidFill>
                <a:latin typeface="Arial" panose="020B0604020202020204" pitchFamily="34" charset="0"/>
                <a:cs typeface="Arial" panose="020B0604020202020204" pitchFamily="34" charset="0"/>
              </a:rPr>
              <a:t>Se ci sono più operatori con potere di firma, vengono riportati in elenco (è eventualmente possibile cambiare tale nominativo selezionando un nuovo firmatario tramite l’icona        ). </a:t>
            </a:r>
          </a:p>
        </p:txBody>
      </p:sp>
      <p:sp>
        <p:nvSpPr>
          <p:cNvPr id="2" name="Titolo 1"/>
          <p:cNvSpPr>
            <a:spLocks noGrp="1"/>
          </p:cNvSpPr>
          <p:nvPr>
            <p:ph type="title"/>
          </p:nvPr>
        </p:nvSpPr>
        <p:spPr>
          <a:xfrm>
            <a:off x="461590" y="257150"/>
            <a:ext cx="11477367" cy="372436"/>
          </a:xfrm>
          <a:solidFill>
            <a:schemeClr val="accent1"/>
          </a:solidFill>
        </p:spPr>
        <p:txBody>
          <a:bodyPr vert="horz" lIns="91440" tIns="45720" rIns="91440" bIns="45720" rtlCol="0" anchor="ctr">
            <a:noAutofit/>
          </a:bodyPr>
          <a:lstStyle/>
          <a:p>
            <a:pPr algn="just">
              <a:lnSpc>
                <a:spcPct val="100000"/>
              </a:lnSpc>
              <a:spcBef>
                <a:spcPts val="0"/>
              </a:spcBef>
              <a:buClr>
                <a:schemeClr val="bg1"/>
              </a:buClr>
              <a:buFont typeface="Wingdings 2" pitchFamily="18" charset="2"/>
            </a:pPr>
            <a:r>
              <a:rPr lang="it-IT" sz="1600" i="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Fase 2. Compilazione della domanda - Sezione «FIRMATARIO»</a:t>
            </a:r>
          </a:p>
        </p:txBody>
      </p:sp>
      <p:sp>
        <p:nvSpPr>
          <p:cNvPr id="6" name="Segnaposto numero diapositiva 5"/>
          <p:cNvSpPr>
            <a:spLocks noGrp="1"/>
          </p:cNvSpPr>
          <p:nvPr>
            <p:ph type="sldNum" sz="quarter" idx="12"/>
          </p:nvPr>
        </p:nvSpPr>
        <p:spPr/>
        <p:txBody>
          <a:bodyPr/>
          <a:lstStyle/>
          <a:p>
            <a:fld id="{BCCFDACF-13EC-4135-9547-E4FC8DE1E292}" type="slidenum">
              <a:rPr lang="it-IT" smtClean="0"/>
              <a:pPr/>
              <a:t>27</a:t>
            </a:fld>
            <a:endParaRPr lang="it-IT"/>
          </a:p>
        </p:txBody>
      </p:sp>
      <p:sp>
        <p:nvSpPr>
          <p:cNvPr id="14" name="Segnaposto contenuto 2"/>
          <p:cNvSpPr txBox="1">
            <a:spLocks/>
          </p:cNvSpPr>
          <p:nvPr/>
        </p:nvSpPr>
        <p:spPr>
          <a:xfrm>
            <a:off x="461590" y="3829903"/>
            <a:ext cx="11477368" cy="2190519"/>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00000"/>
              </a:lnSpc>
              <a:spcBef>
                <a:spcPts val="0"/>
              </a:spcBef>
              <a:buNone/>
            </a:pPr>
            <a:r>
              <a:rPr lang="it-IT" sz="1400" dirty="0">
                <a:solidFill>
                  <a:schemeClr val="bg1"/>
                </a:solidFill>
                <a:latin typeface="Arial" panose="020B0604020202020204" pitchFamily="34" charset="0"/>
                <a:cs typeface="Arial" panose="020B0604020202020204" pitchFamily="34" charset="0"/>
              </a:rPr>
              <a:t> - Se nella sezione anagrafica “SOGGETTI OPERATORI” è presente (o è stato inserito) solo un rappresentante legale la sezione “FIRMATARIO viene compilata automaticamente.</a:t>
            </a:r>
          </a:p>
          <a:p>
            <a:pPr marL="0" indent="0">
              <a:lnSpc>
                <a:spcPct val="100000"/>
              </a:lnSpc>
              <a:spcBef>
                <a:spcPts val="0"/>
              </a:spcBef>
              <a:buNone/>
            </a:pPr>
            <a:endParaRPr lang="it-IT" sz="1400" dirty="0">
              <a:solidFill>
                <a:schemeClr val="bg1"/>
              </a:solidFill>
              <a:latin typeface="Arial" panose="020B0604020202020204" pitchFamily="34" charset="0"/>
              <a:cs typeface="Arial" panose="020B0604020202020204" pitchFamily="34" charset="0"/>
            </a:endParaRPr>
          </a:p>
          <a:p>
            <a:pPr marL="0" indent="0">
              <a:lnSpc>
                <a:spcPct val="100000"/>
              </a:lnSpc>
              <a:spcBef>
                <a:spcPts val="0"/>
              </a:spcBef>
              <a:buNone/>
            </a:pPr>
            <a:r>
              <a:rPr lang="it-IT" sz="1400" dirty="0">
                <a:solidFill>
                  <a:schemeClr val="bg1"/>
                </a:solidFill>
              </a:rPr>
              <a:t> </a:t>
            </a:r>
            <a:r>
              <a:rPr lang="it-IT" sz="1400" dirty="0">
                <a:solidFill>
                  <a:schemeClr val="bg1"/>
                </a:solidFill>
                <a:latin typeface="Arial" panose="020B0604020202020204" pitchFamily="34" charset="0"/>
                <a:cs typeface="Arial" panose="020B0604020202020204" pitchFamily="34" charset="0"/>
              </a:rPr>
              <a:t>- Se nella sezione anagrafica “SOGGETTI OPERATORI” è stato inserito più di un soggetto con potere di firma è necessario selezionare il soggetto firmatario dall’elenco dei soggetti in possesso del potere di firma. </a:t>
            </a:r>
          </a:p>
          <a:p>
            <a:pPr marL="0" indent="0">
              <a:lnSpc>
                <a:spcPct val="100000"/>
              </a:lnSpc>
              <a:spcBef>
                <a:spcPts val="0"/>
              </a:spcBef>
              <a:buNone/>
            </a:pPr>
            <a:endParaRPr lang="it-IT" sz="1400" dirty="0">
              <a:solidFill>
                <a:schemeClr val="bg1"/>
              </a:solidFill>
            </a:endParaRPr>
          </a:p>
          <a:p>
            <a:pPr marL="0" indent="0">
              <a:lnSpc>
                <a:spcPct val="100000"/>
              </a:lnSpc>
              <a:spcBef>
                <a:spcPts val="0"/>
              </a:spcBef>
              <a:buNone/>
            </a:pPr>
            <a:r>
              <a:rPr lang="it-IT" sz="1400" dirty="0">
                <a:solidFill>
                  <a:schemeClr val="bg1"/>
                </a:solidFill>
                <a:latin typeface="Arial" panose="020B0604020202020204" pitchFamily="34" charset="0"/>
                <a:cs typeface="Arial" panose="020B0604020202020204" pitchFamily="34" charset="0"/>
              </a:rPr>
              <a:t>NB: </a:t>
            </a:r>
            <a:r>
              <a:rPr lang="it-IT" sz="1400" b="1" dirty="0">
                <a:solidFill>
                  <a:schemeClr val="bg1"/>
                </a:solidFill>
                <a:latin typeface="Arial" panose="020B0604020202020204" pitchFamily="34" charset="0"/>
                <a:cs typeface="Arial" panose="020B0604020202020204" pitchFamily="34" charset="0"/>
              </a:rPr>
              <a:t>Se il soggetto firmatario desiderato non è visualizzato in elenco, allora occorre verificare se nella “SOGGETTI OPERATORI” del profilo del soggetto proponente  se il soggetto firmatario è presente e se gli è stato attribuito il potere di firma. Se non è presente, è possibile aggiungerlo. </a:t>
            </a:r>
          </a:p>
        </p:txBody>
      </p:sp>
      <p:pic>
        <p:nvPicPr>
          <p:cNvPr id="8" name="Immagine 7"/>
          <p:cNvPicPr/>
          <p:nvPr/>
        </p:nvPicPr>
        <p:blipFill rotWithShape="1">
          <a:blip r:embed="rId2" cstate="print">
            <a:extLst>
              <a:ext uri="{28A0092B-C50C-407E-A947-70E740481C1C}">
                <a14:useLocalDpi xmlns:a14="http://schemas.microsoft.com/office/drawing/2010/main" val="0"/>
              </a:ext>
            </a:extLst>
          </a:blip>
          <a:srcRect t="9018"/>
          <a:stretch/>
        </p:blipFill>
        <p:spPr bwMode="auto">
          <a:xfrm>
            <a:off x="1287038" y="2118658"/>
            <a:ext cx="9619508" cy="146421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5086" y="1591294"/>
            <a:ext cx="257211" cy="314369"/>
          </a:xfrm>
          <a:prstGeom prst="rect">
            <a:avLst/>
          </a:prstGeom>
        </p:spPr>
      </p:pic>
      <p:sp>
        <p:nvSpPr>
          <p:cNvPr id="12" name="CasellaDiTesto 11"/>
          <p:cNvSpPr txBox="1"/>
          <p:nvPr/>
        </p:nvSpPr>
        <p:spPr>
          <a:xfrm>
            <a:off x="10355747" y="6533742"/>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4"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1669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9" name="Immagine 8" descr="Immagine che contiene testo, schermata, Carattere, numero&#10;&#10;Il contenuto generato dall'IA potrebbe non essere corretto.">
            <a:extLst>
              <a:ext uri="{FF2B5EF4-FFF2-40B4-BE49-F238E27FC236}">
                <a16:creationId xmlns:a16="http://schemas.microsoft.com/office/drawing/2014/main" id="{EFFD07D0-E2B5-93E2-4F6C-C48B20B0B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186" y="1553564"/>
            <a:ext cx="11346935" cy="1783768"/>
          </a:xfrm>
          <a:prstGeom prst="rect">
            <a:avLst/>
          </a:prstGeom>
          <a:ln>
            <a:noFill/>
          </a:ln>
          <a:effectLst>
            <a:outerShdw blurRad="190500" algn="tl" rotWithShape="0">
              <a:srgbClr val="000000">
                <a:alpha val="70000"/>
              </a:srgbClr>
            </a:outerShdw>
          </a:effectLst>
        </p:spPr>
      </p:pic>
      <p:sp>
        <p:nvSpPr>
          <p:cNvPr id="8" name="Titolo 7"/>
          <p:cNvSpPr>
            <a:spLocks noGrp="1"/>
          </p:cNvSpPr>
          <p:nvPr>
            <p:ph type="title"/>
          </p:nvPr>
        </p:nvSpPr>
        <p:spPr>
          <a:xfrm>
            <a:off x="461591" y="101588"/>
            <a:ext cx="11477367" cy="459126"/>
          </a:xfrm>
          <a:solidFill>
            <a:schemeClr val="accent1"/>
          </a:solidFill>
        </p:spPr>
        <p:txBody>
          <a:bodyPr vert="horz" lIns="91440" tIns="45720" rIns="91440" bIns="45720" rtlCol="0" anchor="ctr">
            <a:noAutofit/>
          </a:bodyPr>
          <a:lstStyle/>
          <a:p>
            <a:pPr algn="just">
              <a:lnSpc>
                <a:spcPct val="100000"/>
              </a:lnSpc>
              <a:spcBef>
                <a:spcPts val="0"/>
              </a:spcBef>
              <a:buClr>
                <a:schemeClr val="bg1"/>
              </a:buClr>
              <a:buFont typeface="Wingdings 2" pitchFamily="18" charset="2"/>
            </a:pPr>
            <a:r>
              <a:rPr lang="it-IT" sz="1600" i="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Fase 2. Compilazione della domanda - Sezione «DOCUMENTI»</a:t>
            </a:r>
          </a:p>
        </p:txBody>
      </p:sp>
      <p:sp>
        <p:nvSpPr>
          <p:cNvPr id="6" name="Segnaposto numero diapositiva 5"/>
          <p:cNvSpPr>
            <a:spLocks noGrp="1"/>
          </p:cNvSpPr>
          <p:nvPr>
            <p:ph type="sldNum" sz="quarter" idx="12"/>
          </p:nvPr>
        </p:nvSpPr>
        <p:spPr/>
        <p:txBody>
          <a:bodyPr/>
          <a:lstStyle/>
          <a:p>
            <a:fld id="{BCCFDACF-13EC-4135-9547-E4FC8DE1E292}" type="slidenum">
              <a:rPr lang="it-IT" smtClean="0"/>
              <a:pPr/>
              <a:t>28</a:t>
            </a:fld>
            <a:endParaRPr lang="it-IT"/>
          </a:p>
        </p:txBody>
      </p:sp>
      <p:sp>
        <p:nvSpPr>
          <p:cNvPr id="7" name="Segnaposto contenuto 2"/>
          <p:cNvSpPr txBox="1">
            <a:spLocks/>
          </p:cNvSpPr>
          <p:nvPr/>
        </p:nvSpPr>
        <p:spPr>
          <a:xfrm>
            <a:off x="461590" y="555536"/>
            <a:ext cx="11477368" cy="854164"/>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00000"/>
              </a:lnSpc>
              <a:spcBef>
                <a:spcPts val="0"/>
              </a:spcBef>
              <a:buClr>
                <a:schemeClr val="bg1"/>
              </a:buClr>
              <a:buNone/>
            </a:pPr>
            <a:r>
              <a:rPr lang="it-IT" sz="1400" dirty="0">
                <a:solidFill>
                  <a:schemeClr val="bg1"/>
                </a:solidFill>
                <a:latin typeface="Arial" panose="020B0604020202020204" pitchFamily="34" charset="0"/>
                <a:cs typeface="Arial" panose="020B0604020202020204" pitchFamily="34" charset="0"/>
              </a:rPr>
              <a:t>La sezione consente di caricare gli allegati alla domanda stabiliti dal bando.  Premendo il pulsante      è possibile visualizzare la lista dei documenti.</a:t>
            </a:r>
          </a:p>
          <a:p>
            <a:pPr marL="0" indent="0" algn="just">
              <a:lnSpc>
                <a:spcPct val="100000"/>
              </a:lnSpc>
              <a:spcBef>
                <a:spcPts val="0"/>
              </a:spcBef>
              <a:buClr>
                <a:schemeClr val="bg1"/>
              </a:buClr>
              <a:buNone/>
            </a:pPr>
            <a:r>
              <a:rPr lang="it-IT" sz="1400" dirty="0">
                <a:solidFill>
                  <a:schemeClr val="bg1"/>
                </a:solidFill>
                <a:latin typeface="Arial" panose="020B0604020202020204" pitchFamily="34" charset="0"/>
                <a:cs typeface="Arial" panose="020B0604020202020204" pitchFamily="34" charset="0"/>
              </a:rPr>
              <a:t>Per caricare un nuovo documento selezionare “Inserisci documento”      </a:t>
            </a:r>
          </a:p>
        </p:txBody>
      </p:sp>
      <p:pic>
        <p:nvPicPr>
          <p:cNvPr id="5" name="Immagine 4"/>
          <p:cNvPicPr/>
          <p:nvPr/>
        </p:nvPicPr>
        <p:blipFill>
          <a:blip r:embed="rId3" cstate="print">
            <a:extLst>
              <a:ext uri="{28A0092B-C50C-407E-A947-70E740481C1C}">
                <a14:useLocalDpi xmlns:a14="http://schemas.microsoft.com/office/drawing/2010/main" val="0"/>
              </a:ext>
            </a:extLst>
          </a:blip>
          <a:stretch>
            <a:fillRect/>
          </a:stretch>
        </p:blipFill>
        <p:spPr>
          <a:xfrm>
            <a:off x="8705274" y="628621"/>
            <a:ext cx="262890" cy="228600"/>
          </a:xfrm>
          <a:prstGeom prst="rect">
            <a:avLst/>
          </a:prstGeom>
          <a:ln w="6350">
            <a:solidFill>
              <a:schemeClr val="tx1"/>
            </a:solidFill>
          </a:ln>
        </p:spPr>
      </p:pic>
      <p:pic>
        <p:nvPicPr>
          <p:cNvPr id="13" name="Immagine 12"/>
          <p:cNvPicPr>
            <a:picLocks noChangeAspect="1"/>
          </p:cNvPicPr>
          <p:nvPr/>
        </p:nvPicPr>
        <p:blipFill rotWithShape="1">
          <a:blip r:embed="rId4" cstate="print">
            <a:extLst>
              <a:ext uri="{28A0092B-C50C-407E-A947-70E740481C1C}">
                <a14:useLocalDpi xmlns:a14="http://schemas.microsoft.com/office/drawing/2010/main" val="0"/>
              </a:ext>
            </a:extLst>
          </a:blip>
          <a:srcRect r="27266"/>
          <a:stretch/>
        </p:blipFill>
        <p:spPr>
          <a:xfrm>
            <a:off x="1031250" y="3927107"/>
            <a:ext cx="5062910" cy="1607344"/>
          </a:xfrm>
          <a:prstGeom prst="rect">
            <a:avLst/>
          </a:prstGeom>
          <a:ln>
            <a:noFill/>
          </a:ln>
          <a:effectLst>
            <a:outerShdw blurRad="190500" algn="tl" rotWithShape="0">
              <a:srgbClr val="000000">
                <a:alpha val="70000"/>
              </a:srgbClr>
            </a:outerShdw>
          </a:effectLst>
        </p:spPr>
      </p:pic>
      <p:sp>
        <p:nvSpPr>
          <p:cNvPr id="18" name="Segnaposto contenuto 2"/>
          <p:cNvSpPr txBox="1">
            <a:spLocks/>
          </p:cNvSpPr>
          <p:nvPr/>
        </p:nvSpPr>
        <p:spPr>
          <a:xfrm>
            <a:off x="6430590" y="3888872"/>
            <a:ext cx="5384800" cy="1976755"/>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00000"/>
              </a:lnSpc>
              <a:spcBef>
                <a:spcPts val="0"/>
              </a:spcBef>
              <a:buClr>
                <a:schemeClr val="bg1"/>
              </a:buClr>
              <a:buNone/>
            </a:pPr>
            <a:r>
              <a:rPr lang="it-IT" sz="1400" dirty="0">
                <a:solidFill>
                  <a:schemeClr val="bg1"/>
                </a:solidFill>
                <a:latin typeface="Arial" panose="020B0604020202020204" pitchFamily="34" charset="0"/>
                <a:cs typeface="Arial" panose="020B0604020202020204" pitchFamily="34" charset="0"/>
              </a:rPr>
              <a:t>Per caricare un documento seguire la seguente procedura:</a:t>
            </a:r>
          </a:p>
          <a:p>
            <a:pPr marL="0" indent="0" algn="just">
              <a:lnSpc>
                <a:spcPct val="100000"/>
              </a:lnSpc>
              <a:spcBef>
                <a:spcPts val="0"/>
              </a:spcBef>
              <a:buClr>
                <a:schemeClr val="bg1"/>
              </a:buClr>
              <a:buNone/>
            </a:pPr>
            <a:endParaRPr lang="it-IT" sz="1400" dirty="0">
              <a:solidFill>
                <a:schemeClr val="bg1"/>
              </a:solidFill>
              <a:latin typeface="Arial" panose="020B0604020202020204" pitchFamily="34" charset="0"/>
              <a:cs typeface="Arial" panose="020B0604020202020204" pitchFamily="34" charset="0"/>
            </a:endParaRPr>
          </a:p>
          <a:p>
            <a:pPr marL="342900" indent="-342900" algn="just">
              <a:lnSpc>
                <a:spcPct val="100000"/>
              </a:lnSpc>
              <a:spcBef>
                <a:spcPts val="0"/>
              </a:spcBef>
              <a:buClr>
                <a:schemeClr val="bg1"/>
              </a:buClr>
              <a:buFont typeface="+mj-lt"/>
              <a:buAutoNum type="arabicPeriod"/>
            </a:pPr>
            <a:r>
              <a:rPr lang="it-IT" sz="1400" dirty="0">
                <a:solidFill>
                  <a:schemeClr val="bg1"/>
                </a:solidFill>
                <a:latin typeface="Arial" panose="020B0604020202020204" pitchFamily="34" charset="0"/>
                <a:cs typeface="Arial" panose="020B0604020202020204" pitchFamily="34" charset="0"/>
              </a:rPr>
              <a:t>Selezionare il documento dal disco locale: pulsante ‘</a:t>
            </a:r>
            <a:r>
              <a:rPr lang="it-IT" sz="1400" b="1" dirty="0">
                <a:solidFill>
                  <a:schemeClr val="bg1"/>
                </a:solidFill>
                <a:latin typeface="Arial" panose="020B0604020202020204" pitchFamily="34" charset="0"/>
                <a:cs typeface="Arial" panose="020B0604020202020204" pitchFamily="34" charset="0"/>
              </a:rPr>
              <a:t>Seleziona</a:t>
            </a:r>
            <a:r>
              <a:rPr lang="it-IT" sz="1400" dirty="0">
                <a:solidFill>
                  <a:schemeClr val="bg1"/>
                </a:solidFill>
                <a:latin typeface="Arial" panose="020B0604020202020204" pitchFamily="34" charset="0"/>
                <a:cs typeface="Arial" panose="020B0604020202020204" pitchFamily="34" charset="0"/>
              </a:rPr>
              <a:t>’;</a:t>
            </a:r>
          </a:p>
          <a:p>
            <a:pPr marL="342900" indent="-342900" algn="just">
              <a:lnSpc>
                <a:spcPct val="100000"/>
              </a:lnSpc>
              <a:spcBef>
                <a:spcPts val="0"/>
              </a:spcBef>
              <a:buClr>
                <a:schemeClr val="bg1"/>
              </a:buClr>
              <a:buFont typeface="+mj-lt"/>
              <a:buAutoNum type="arabicPeriod"/>
            </a:pPr>
            <a:r>
              <a:rPr lang="it-IT" sz="1400" dirty="0">
                <a:solidFill>
                  <a:schemeClr val="bg1"/>
                </a:solidFill>
                <a:latin typeface="Arial" panose="020B0604020202020204" pitchFamily="34" charset="0"/>
                <a:cs typeface="Arial" panose="020B0604020202020204" pitchFamily="34" charset="0"/>
              </a:rPr>
              <a:t>Caricare a sistema il documento selezionato: pulsante ‘</a:t>
            </a:r>
            <a:r>
              <a:rPr lang="it-IT" sz="1400" b="1" dirty="0">
                <a:solidFill>
                  <a:schemeClr val="bg1"/>
                </a:solidFill>
                <a:latin typeface="Arial" panose="020B0604020202020204" pitchFamily="34" charset="0"/>
                <a:cs typeface="Arial" panose="020B0604020202020204" pitchFamily="34" charset="0"/>
              </a:rPr>
              <a:t>Carica</a:t>
            </a:r>
            <a:r>
              <a:rPr lang="it-IT" sz="1400" dirty="0">
                <a:solidFill>
                  <a:schemeClr val="bg1"/>
                </a:solidFill>
                <a:latin typeface="Arial" panose="020B0604020202020204" pitchFamily="34" charset="0"/>
                <a:cs typeface="Arial" panose="020B0604020202020204" pitchFamily="34" charset="0"/>
              </a:rPr>
              <a:t>’;</a:t>
            </a:r>
          </a:p>
          <a:p>
            <a:pPr marL="342900" indent="-342900" algn="just">
              <a:lnSpc>
                <a:spcPct val="100000"/>
              </a:lnSpc>
              <a:spcBef>
                <a:spcPts val="0"/>
              </a:spcBef>
              <a:buClr>
                <a:schemeClr val="bg1"/>
              </a:buClr>
              <a:buFont typeface="+mj-lt"/>
              <a:buAutoNum type="arabicPeriod"/>
            </a:pPr>
            <a:r>
              <a:rPr lang="it-IT" sz="1400" dirty="0">
                <a:solidFill>
                  <a:schemeClr val="bg1"/>
                </a:solidFill>
                <a:latin typeface="Arial" panose="020B0604020202020204" pitchFamily="34" charset="0"/>
                <a:cs typeface="Arial" panose="020B0604020202020204" pitchFamily="34" charset="0"/>
              </a:rPr>
              <a:t>Visualizzare il documento caricato nella pagina: pulsante ‘</a:t>
            </a:r>
            <a:r>
              <a:rPr lang="it-IT" sz="1400" b="1" dirty="0">
                <a:solidFill>
                  <a:schemeClr val="bg1"/>
                </a:solidFill>
                <a:latin typeface="Arial" panose="020B0604020202020204" pitchFamily="34" charset="0"/>
                <a:cs typeface="Arial" panose="020B0604020202020204" pitchFamily="34" charset="0"/>
              </a:rPr>
              <a:t>Aggiungi</a:t>
            </a:r>
            <a:r>
              <a:rPr lang="it-IT" sz="14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Clr>
                <a:schemeClr val="bg1"/>
              </a:buClr>
              <a:buNone/>
            </a:pPr>
            <a:endParaRPr lang="it-IT" sz="1400" dirty="0">
              <a:solidFill>
                <a:schemeClr val="bg1"/>
              </a:solidFill>
              <a:latin typeface="Arial" panose="020B0604020202020204" pitchFamily="34" charset="0"/>
              <a:cs typeface="Arial" panose="020B0604020202020204" pitchFamily="34" charset="0"/>
            </a:endParaRPr>
          </a:p>
        </p:txBody>
      </p:sp>
      <p:sp>
        <p:nvSpPr>
          <p:cNvPr id="19" name="Rettangolo arrotondato 18"/>
          <p:cNvSpPr/>
          <p:nvPr/>
        </p:nvSpPr>
        <p:spPr>
          <a:xfrm flipV="1">
            <a:off x="1154629" y="4727071"/>
            <a:ext cx="1262761" cy="431799"/>
          </a:xfrm>
          <a:prstGeom prst="round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
        <p:nvSpPr>
          <p:cNvPr id="4" name="Freccia a destra 3"/>
          <p:cNvSpPr/>
          <p:nvPr/>
        </p:nvSpPr>
        <p:spPr>
          <a:xfrm flipH="1">
            <a:off x="4449390" y="4788349"/>
            <a:ext cx="1981200" cy="17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Segnaposto contenuto 2"/>
          <p:cNvSpPr txBox="1">
            <a:spLocks/>
          </p:cNvSpPr>
          <p:nvPr/>
        </p:nvSpPr>
        <p:spPr>
          <a:xfrm>
            <a:off x="3247524" y="5912576"/>
            <a:ext cx="6175876" cy="791979"/>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just">
              <a:lnSpc>
                <a:spcPct val="100000"/>
              </a:lnSpc>
              <a:spcBef>
                <a:spcPts val="0"/>
              </a:spcBef>
              <a:buClr>
                <a:schemeClr val="bg1"/>
              </a:buClr>
            </a:pPr>
            <a:r>
              <a:rPr lang="it-IT" sz="1400" dirty="0">
                <a:solidFill>
                  <a:schemeClr val="bg1"/>
                </a:solidFill>
                <a:latin typeface="Arial" panose="020B0604020202020204" pitchFamily="34" charset="0"/>
                <a:cs typeface="Arial" panose="020B0604020202020204" pitchFamily="34" charset="0"/>
              </a:rPr>
              <a:t>Per alcune tipologie di documenti possono essere caricati anche più file</a:t>
            </a:r>
          </a:p>
          <a:p>
            <a:pPr algn="just">
              <a:lnSpc>
                <a:spcPct val="100000"/>
              </a:lnSpc>
              <a:spcBef>
                <a:spcPts val="0"/>
              </a:spcBef>
              <a:buClr>
                <a:schemeClr val="bg1"/>
              </a:buClr>
            </a:pPr>
            <a:r>
              <a:rPr lang="it-IT" sz="1400" dirty="0">
                <a:solidFill>
                  <a:schemeClr val="bg1"/>
                </a:solidFill>
                <a:latin typeface="Arial" panose="020B0604020202020204" pitchFamily="34" charset="0"/>
                <a:cs typeface="Arial" panose="020B0604020202020204" pitchFamily="34" charset="0"/>
              </a:rPr>
              <a:t>Possono essere caricati anche </a:t>
            </a:r>
            <a:r>
              <a:rPr lang="it-IT" sz="1400" dirty="0" err="1">
                <a:solidFill>
                  <a:schemeClr val="bg1"/>
                </a:solidFill>
                <a:latin typeface="Arial" panose="020B0604020202020204" pitchFamily="34" charset="0"/>
                <a:cs typeface="Arial" panose="020B0604020202020204" pitchFamily="34" charset="0"/>
              </a:rPr>
              <a:t>file.zip</a:t>
            </a:r>
            <a:r>
              <a:rPr lang="it-IT" sz="1400" dirty="0">
                <a:solidFill>
                  <a:schemeClr val="bg1"/>
                </a:solidFill>
                <a:latin typeface="Arial" panose="020B0604020202020204" pitchFamily="34" charset="0"/>
                <a:cs typeface="Arial" panose="020B0604020202020204" pitchFamily="34" charset="0"/>
              </a:rPr>
              <a:t> e file .</a:t>
            </a:r>
            <a:r>
              <a:rPr lang="it-IT" sz="1400" dirty="0" err="1">
                <a:solidFill>
                  <a:schemeClr val="bg1"/>
                </a:solidFill>
                <a:latin typeface="Arial" panose="020B0604020202020204" pitchFamily="34" charset="0"/>
                <a:cs typeface="Arial" panose="020B0604020202020204" pitchFamily="34" charset="0"/>
              </a:rPr>
              <a:t>xls</a:t>
            </a:r>
            <a:r>
              <a:rPr lang="it-IT" sz="1400" dirty="0">
                <a:solidFill>
                  <a:schemeClr val="bg1"/>
                </a:solidFill>
                <a:latin typeface="Arial" panose="020B0604020202020204" pitchFamily="34" charset="0"/>
                <a:cs typeface="Arial" panose="020B0604020202020204" pitchFamily="34" charset="0"/>
              </a:rPr>
              <a:t> e .</a:t>
            </a:r>
            <a:r>
              <a:rPr lang="it-IT" sz="1400" dirty="0" err="1">
                <a:solidFill>
                  <a:schemeClr val="bg1"/>
                </a:solidFill>
                <a:latin typeface="Arial" panose="020B0604020202020204" pitchFamily="34" charset="0"/>
                <a:cs typeface="Arial" panose="020B0604020202020204" pitchFamily="34" charset="0"/>
              </a:rPr>
              <a:t>xlsx</a:t>
            </a:r>
            <a:endParaRPr lang="it-IT" sz="1400" dirty="0">
              <a:solidFill>
                <a:schemeClr val="bg1"/>
              </a:solidFill>
              <a:latin typeface="Arial" panose="020B0604020202020204" pitchFamily="34" charset="0"/>
              <a:cs typeface="Arial" panose="020B0604020202020204" pitchFamily="34" charset="0"/>
            </a:endParaRPr>
          </a:p>
          <a:p>
            <a:pPr algn="just">
              <a:lnSpc>
                <a:spcPct val="100000"/>
              </a:lnSpc>
              <a:spcBef>
                <a:spcPts val="0"/>
              </a:spcBef>
              <a:buClr>
                <a:schemeClr val="bg1"/>
              </a:buClr>
            </a:pPr>
            <a:r>
              <a:rPr lang="it-IT" sz="1400" b="1" dirty="0">
                <a:solidFill>
                  <a:srgbClr val="FF0000"/>
                </a:solidFill>
                <a:latin typeface="Arial" panose="020B0604020202020204" pitchFamily="34" charset="0"/>
                <a:cs typeface="Arial" panose="020B0604020202020204" pitchFamily="34" charset="0"/>
              </a:rPr>
              <a:t>La dimensione del singolo file caricato non può eccedere i 10 </a:t>
            </a:r>
            <a:r>
              <a:rPr lang="it-IT" sz="1400" b="1" dirty="0" err="1">
                <a:solidFill>
                  <a:srgbClr val="FF0000"/>
                </a:solidFill>
                <a:latin typeface="Arial" panose="020B0604020202020204" pitchFamily="34" charset="0"/>
                <a:cs typeface="Arial" panose="020B0604020202020204" pitchFamily="34" charset="0"/>
              </a:rPr>
              <a:t>MByte</a:t>
            </a:r>
            <a:r>
              <a:rPr lang="it-IT" sz="1400" dirty="0">
                <a:solidFill>
                  <a:schemeClr val="bg1"/>
                </a:solidFill>
                <a:latin typeface="Arial" panose="020B0604020202020204" pitchFamily="34" charset="0"/>
                <a:cs typeface="Arial" panose="020B0604020202020204" pitchFamily="34" charset="0"/>
              </a:rPr>
              <a:t>.</a:t>
            </a:r>
          </a:p>
        </p:txBody>
      </p:sp>
      <p:sp>
        <p:nvSpPr>
          <p:cNvPr id="17" name="CasellaDiTesto 16"/>
          <p:cNvSpPr txBox="1"/>
          <p:nvPr/>
        </p:nvSpPr>
        <p:spPr>
          <a:xfrm>
            <a:off x="10355747" y="6533742"/>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5"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pic>
        <p:nvPicPr>
          <p:cNvPr id="22" name="Immagine 21">
            <a:extLst>
              <a:ext uri="{FF2B5EF4-FFF2-40B4-BE49-F238E27FC236}">
                <a16:creationId xmlns:a16="http://schemas.microsoft.com/office/drawing/2014/main" id="{DDB4159A-C6C6-435D-9065-1550EBBA6A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8319" y="1029490"/>
            <a:ext cx="297143" cy="320000"/>
          </a:xfrm>
          <a:prstGeom prst="rect">
            <a:avLst/>
          </a:prstGeom>
          <a:ln w="6350">
            <a:solidFill>
              <a:schemeClr val="tx1"/>
            </a:solidFill>
          </a:ln>
        </p:spPr>
      </p:pic>
    </p:spTree>
    <p:extLst>
      <p:ext uri="{BB962C8B-B14F-4D97-AF65-F5344CB8AC3E}">
        <p14:creationId xmlns:p14="http://schemas.microsoft.com/office/powerpoint/2010/main" val="1327041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3" name="Immagine 2" descr="Immagine che contiene testo, schermata, software&#10;&#10;Il contenuto generato dall'IA potrebbe non essere corretto.">
            <a:extLst>
              <a:ext uri="{FF2B5EF4-FFF2-40B4-BE49-F238E27FC236}">
                <a16:creationId xmlns:a16="http://schemas.microsoft.com/office/drawing/2014/main" id="{B3B15238-7418-1B4A-59A2-75C9D8596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46" y="1794816"/>
            <a:ext cx="11560313" cy="2926486"/>
          </a:xfrm>
          <a:prstGeom prst="rect">
            <a:avLst/>
          </a:prstGeom>
          <a:ln>
            <a:noFill/>
          </a:ln>
          <a:effectLst>
            <a:outerShdw blurRad="190500" algn="tl" rotWithShape="0">
              <a:srgbClr val="000000">
                <a:alpha val="70000"/>
              </a:srgbClr>
            </a:outerShdw>
          </a:effectLst>
        </p:spPr>
      </p:pic>
      <p:sp>
        <p:nvSpPr>
          <p:cNvPr id="7" name="Segnaposto contenuto 2"/>
          <p:cNvSpPr txBox="1">
            <a:spLocks/>
          </p:cNvSpPr>
          <p:nvPr/>
        </p:nvSpPr>
        <p:spPr>
          <a:xfrm>
            <a:off x="461590" y="523202"/>
            <a:ext cx="11477368" cy="695998"/>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00000"/>
              </a:lnSpc>
              <a:spcBef>
                <a:spcPts val="0"/>
              </a:spcBef>
              <a:buClr>
                <a:schemeClr val="bg1"/>
              </a:buClr>
              <a:buNone/>
            </a:pPr>
            <a:r>
              <a:rPr lang="it-IT" sz="1400" dirty="0">
                <a:solidFill>
                  <a:schemeClr val="bg1"/>
                </a:solidFill>
                <a:latin typeface="Arial" panose="020B0604020202020204" pitchFamily="34" charset="0"/>
                <a:cs typeface="Arial" panose="020B0604020202020204" pitchFamily="34" charset="0"/>
              </a:rPr>
              <a:t>La scheda consente di selezionare le dichiarazioni inerenti alla privacy. L’accettazione delle clausola di presa visione è necessaria per procedere successivamente con la trasmissione della domanda.</a:t>
            </a:r>
          </a:p>
        </p:txBody>
      </p:sp>
      <p:sp>
        <p:nvSpPr>
          <p:cNvPr id="4" name="Titolo 3"/>
          <p:cNvSpPr>
            <a:spLocks noGrp="1"/>
          </p:cNvSpPr>
          <p:nvPr>
            <p:ph type="title"/>
          </p:nvPr>
        </p:nvSpPr>
        <p:spPr>
          <a:xfrm>
            <a:off x="461590" y="119707"/>
            <a:ext cx="11477367" cy="403494"/>
          </a:xfrm>
          <a:solidFill>
            <a:schemeClr val="accent1"/>
          </a:solidFill>
        </p:spPr>
        <p:txBody>
          <a:bodyPr vert="horz" lIns="91440" tIns="45720" rIns="91440" bIns="45720" rtlCol="0" anchor="ctr">
            <a:noAutofit/>
          </a:bodyPr>
          <a:lstStyle/>
          <a:p>
            <a:pPr algn="just">
              <a:lnSpc>
                <a:spcPct val="100000"/>
              </a:lnSpc>
              <a:spcBef>
                <a:spcPts val="0"/>
              </a:spcBef>
              <a:buClr>
                <a:schemeClr val="bg1"/>
              </a:buClr>
              <a:buFont typeface="Wingdings 2" pitchFamily="18" charset="2"/>
            </a:pPr>
            <a:r>
              <a:rPr lang="it-IT" sz="1600" i="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Fase 2. Compilazione della domanda - Sezione «PRIVACY»</a:t>
            </a:r>
          </a:p>
        </p:txBody>
      </p:sp>
      <p:sp>
        <p:nvSpPr>
          <p:cNvPr id="6" name="Segnaposto numero diapositiva 5"/>
          <p:cNvSpPr>
            <a:spLocks noGrp="1"/>
          </p:cNvSpPr>
          <p:nvPr>
            <p:ph type="sldNum" sz="quarter" idx="12"/>
          </p:nvPr>
        </p:nvSpPr>
        <p:spPr/>
        <p:txBody>
          <a:bodyPr/>
          <a:lstStyle/>
          <a:p>
            <a:fld id="{BCCFDACF-13EC-4135-9547-E4FC8DE1E292}" type="slidenum">
              <a:rPr lang="it-IT" smtClean="0"/>
              <a:pPr/>
              <a:t>29</a:t>
            </a:fld>
            <a:endParaRPr lang="it-IT"/>
          </a:p>
        </p:txBody>
      </p:sp>
      <p:sp>
        <p:nvSpPr>
          <p:cNvPr id="10" name="CasellaDiTesto 9"/>
          <p:cNvSpPr txBox="1"/>
          <p:nvPr/>
        </p:nvSpPr>
        <p:spPr>
          <a:xfrm>
            <a:off x="10355747" y="6533742"/>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3"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861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p:txBody>
          <a:bodyPr/>
          <a:lstStyle/>
          <a:p>
            <a:pPr algn="ctr"/>
            <a:r>
              <a:rPr lang="it-IT"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Introduzione</a:t>
            </a:r>
          </a:p>
        </p:txBody>
      </p:sp>
      <p:sp>
        <p:nvSpPr>
          <p:cNvPr id="2" name="Segnaposto numero diapositiva 1"/>
          <p:cNvSpPr>
            <a:spLocks noGrp="1"/>
          </p:cNvSpPr>
          <p:nvPr>
            <p:ph type="sldNum" sz="quarter" idx="12"/>
          </p:nvPr>
        </p:nvSpPr>
        <p:spPr/>
        <p:txBody>
          <a:bodyPr/>
          <a:lstStyle/>
          <a:p>
            <a:fld id="{BCCFDACF-13EC-4135-9547-E4FC8DE1E292}" type="slidenum">
              <a:rPr lang="it-IT" smtClean="0"/>
              <a:pPr/>
              <a:t>3</a:t>
            </a:fld>
            <a:endParaRPr lang="it-IT"/>
          </a:p>
        </p:txBody>
      </p:sp>
      <p:sp>
        <p:nvSpPr>
          <p:cNvPr id="8" name="Rettangolo 7"/>
          <p:cNvSpPr/>
          <p:nvPr/>
        </p:nvSpPr>
        <p:spPr>
          <a:xfrm>
            <a:off x="3853563" y="2068954"/>
            <a:ext cx="7644984" cy="2308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contenuto 2"/>
          <p:cNvSpPr txBox="1">
            <a:spLocks/>
          </p:cNvSpPr>
          <p:nvPr/>
        </p:nvSpPr>
        <p:spPr>
          <a:xfrm>
            <a:off x="3719745" y="773332"/>
            <a:ext cx="7912621" cy="512064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00000"/>
              </a:lnSpc>
              <a:buNone/>
            </a:pPr>
            <a:r>
              <a:rPr lang="it-IT" sz="1600" dirty="0">
                <a:latin typeface="Arial" panose="020B0604020202020204" pitchFamily="34" charset="0"/>
                <a:cs typeface="Arial" panose="020B0604020202020204" pitchFamily="34" charset="0"/>
              </a:rPr>
              <a:t>Il presente documento costituisce la guida alla compilazione online della domanda sul </a:t>
            </a:r>
            <a:r>
              <a:rPr lang="it-IT" sz="1600" b="1" dirty="0">
                <a:latin typeface="Arial" panose="020B0604020202020204" pitchFamily="34" charset="0"/>
                <a:cs typeface="Arial" panose="020B0604020202020204" pitchFamily="34" charset="0"/>
              </a:rPr>
              <a:t>SISTEMA INFORMATIVO PER LA GESTIONE DEL PROCESSO DI EROGAZIONE E SOSTEGNO </a:t>
            </a:r>
            <a:r>
              <a:rPr lang="it-IT" sz="1600" dirty="0">
                <a:latin typeface="Arial" panose="020B0604020202020204" pitchFamily="34" charset="0"/>
                <a:cs typeface="Arial" panose="020B0604020202020204" pitchFamily="34" charset="0"/>
              </a:rPr>
              <a:t>(SIPES) per il l’avviso pubblico</a:t>
            </a:r>
          </a:p>
          <a:p>
            <a:pPr marL="0" indent="0" algn="just">
              <a:lnSpc>
                <a:spcPct val="100000"/>
              </a:lnSpc>
              <a:buNone/>
            </a:pPr>
            <a:endParaRPr lang="it-IT" sz="1600" dirty="0">
              <a:latin typeface="Arial" panose="020B0604020202020204" pitchFamily="34" charset="0"/>
              <a:cs typeface="Arial" panose="020B0604020202020204" pitchFamily="34" charset="0"/>
            </a:endParaRPr>
          </a:p>
          <a:p>
            <a:pPr marL="0" indent="0" algn="just">
              <a:lnSpc>
                <a:spcPct val="100000"/>
              </a:lnSpc>
              <a:buNone/>
            </a:pPr>
            <a:endParaRPr lang="it-IT" sz="1500" dirty="0">
              <a:solidFill>
                <a:schemeClr val="bg1"/>
              </a:solidFill>
              <a:latin typeface="Arial" panose="020B0604020202020204" pitchFamily="34" charset="0"/>
              <a:cs typeface="Arial" panose="020B0604020202020204" pitchFamily="34" charset="0"/>
            </a:endParaRPr>
          </a:p>
          <a:p>
            <a:pPr marL="0" indent="0" algn="ctr">
              <a:lnSpc>
                <a:spcPct val="100000"/>
              </a:lnSpc>
              <a:spcBef>
                <a:spcPts val="0"/>
              </a:spcBef>
              <a:buNone/>
            </a:pPr>
            <a:r>
              <a:rPr lang="it-IT" i="1" dirty="0">
                <a:solidFill>
                  <a:schemeClr val="bg1"/>
                </a:solidFill>
                <a:latin typeface="Arial" panose="020B0604020202020204" pitchFamily="34" charset="0"/>
                <a:cs typeface="Arial" panose="020B0604020202020204" pitchFamily="34" charset="0"/>
              </a:rPr>
              <a:t>Sospensione dell’IRAP anno di imposta 2025 per le imprese ricettive, ai sensi dell’articolo 12, comma 1, della legge regionale n. 17, 22 novembre 2021 “sospensione degli obblighi fiscali”</a:t>
            </a:r>
          </a:p>
          <a:p>
            <a:pPr marL="0" indent="0" algn="just">
              <a:lnSpc>
                <a:spcPct val="100000"/>
              </a:lnSpc>
              <a:buNone/>
            </a:pPr>
            <a:endParaRPr lang="it-IT" sz="1600" i="1" u="sng" dirty="0">
              <a:latin typeface="Arial" panose="020B0604020202020204" pitchFamily="34" charset="0"/>
              <a:cs typeface="Arial" panose="020B0604020202020204" pitchFamily="34" charset="0"/>
            </a:endParaRPr>
          </a:p>
          <a:p>
            <a:pPr marL="0" indent="0" algn="just">
              <a:lnSpc>
                <a:spcPct val="100000"/>
              </a:lnSpc>
              <a:buNone/>
            </a:pPr>
            <a:endParaRPr lang="it-IT" sz="1600" i="1" u="sng" dirty="0">
              <a:latin typeface="Arial" panose="020B0604020202020204" pitchFamily="34" charset="0"/>
              <a:cs typeface="Arial" panose="020B0604020202020204" pitchFamily="34" charset="0"/>
            </a:endParaRPr>
          </a:p>
          <a:p>
            <a:pPr marL="0" indent="0" algn="just">
              <a:lnSpc>
                <a:spcPct val="100000"/>
              </a:lnSpc>
              <a:buNone/>
            </a:pPr>
            <a:r>
              <a:rPr lang="it-IT" sz="1600" i="1" u="sng" dirty="0">
                <a:latin typeface="Arial" panose="020B0604020202020204" pitchFamily="34" charset="0"/>
                <a:cs typeface="Arial" panose="020B0604020202020204" pitchFamily="34" charset="0"/>
              </a:rPr>
              <a:t>Le figure incluse in questa guida hanno un carattere esemplificativo e generale e potrebbero non coincidere esattamente con quelle del bando di interesse.</a:t>
            </a:r>
          </a:p>
          <a:p>
            <a:pPr marL="0" indent="0" algn="just">
              <a:lnSpc>
                <a:spcPct val="100000"/>
              </a:lnSpc>
              <a:buNone/>
            </a:pPr>
            <a:r>
              <a:rPr lang="it-IT" sz="1600" i="1" u="sng" dirty="0">
                <a:latin typeface="Arial" panose="020B0604020202020204" pitchFamily="34" charset="0"/>
                <a:cs typeface="Arial" panose="020B0604020202020204" pitchFamily="34" charset="0"/>
              </a:rPr>
              <a:t>Essendo generici alcuni contenuti di questa guida potrebbero non avere attinenza con il bando di interesse.</a:t>
            </a:r>
          </a:p>
        </p:txBody>
      </p:sp>
    </p:spTree>
    <p:extLst>
      <p:ext uri="{BB962C8B-B14F-4D97-AF65-F5344CB8AC3E}">
        <p14:creationId xmlns:p14="http://schemas.microsoft.com/office/powerpoint/2010/main" val="2779278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4" name="Immagine 3" descr="Immagine che contiene testo, schermata, Carattere, numero&#10;&#10;Il contenuto generato dall'IA potrebbe non essere corretto.">
            <a:extLst>
              <a:ext uri="{FF2B5EF4-FFF2-40B4-BE49-F238E27FC236}">
                <a16:creationId xmlns:a16="http://schemas.microsoft.com/office/drawing/2014/main" id="{D7BFCCFE-9AAF-1CE0-5564-3A8D52F4C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731" y="3926630"/>
            <a:ext cx="9163082" cy="2496528"/>
          </a:xfrm>
          <a:prstGeom prst="rect">
            <a:avLst/>
          </a:prstGeom>
          <a:ln>
            <a:noFill/>
          </a:ln>
          <a:effectLst>
            <a:outerShdw blurRad="190500" algn="tl" rotWithShape="0">
              <a:srgbClr val="000000">
                <a:alpha val="70000"/>
              </a:srgbClr>
            </a:outerShdw>
          </a:effectLst>
        </p:spPr>
      </p:pic>
      <p:pic>
        <p:nvPicPr>
          <p:cNvPr id="2" name="Immagine 1" descr="Immagine che contiene testo, schermata&#10;&#10;Descrizione generata automaticamente">
            <a:extLst>
              <a:ext uri="{FF2B5EF4-FFF2-40B4-BE49-F238E27FC236}">
                <a16:creationId xmlns:a16="http://schemas.microsoft.com/office/drawing/2014/main" id="{8EF86FEA-9483-C64E-D4A9-B97BB592C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008" y="1009382"/>
            <a:ext cx="8277225" cy="2409825"/>
          </a:xfrm>
          <a:prstGeom prst="rect">
            <a:avLst/>
          </a:prstGeom>
          <a:ln>
            <a:noFill/>
          </a:ln>
          <a:effectLst>
            <a:outerShdw blurRad="190500" algn="tl" rotWithShape="0">
              <a:srgbClr val="000000">
                <a:alpha val="70000"/>
              </a:srgbClr>
            </a:outerShdw>
          </a:effectLst>
        </p:spPr>
      </p:pic>
      <p:sp>
        <p:nvSpPr>
          <p:cNvPr id="7" name="Segnaposto contenuto 2"/>
          <p:cNvSpPr txBox="1">
            <a:spLocks/>
          </p:cNvSpPr>
          <p:nvPr/>
        </p:nvSpPr>
        <p:spPr>
          <a:xfrm>
            <a:off x="461590" y="575563"/>
            <a:ext cx="11477368" cy="341781"/>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00000"/>
              </a:lnSpc>
              <a:spcBef>
                <a:spcPts val="0"/>
              </a:spcBef>
              <a:buClr>
                <a:schemeClr val="bg1"/>
              </a:buClr>
              <a:buNone/>
            </a:pPr>
            <a:r>
              <a:rPr lang="it-IT" sz="1400" dirty="0">
                <a:solidFill>
                  <a:schemeClr val="bg1"/>
                </a:solidFill>
                <a:latin typeface="Arial" panose="020B0604020202020204" pitchFamily="34" charset="0"/>
                <a:cs typeface="Arial" panose="020B0604020202020204" pitchFamily="34" charset="0"/>
              </a:rPr>
              <a:t>La sezione di riepilogo consente di verificare lo stato di compilazione della domanda.</a:t>
            </a:r>
            <a:endParaRPr lang="it-IT" sz="1400" b="1" dirty="0">
              <a:solidFill>
                <a:schemeClr val="bg1"/>
              </a:solidFill>
              <a:latin typeface="Arial" panose="020B0604020202020204" pitchFamily="34" charset="0"/>
              <a:cs typeface="Arial" panose="020B0604020202020204" pitchFamily="34" charset="0"/>
            </a:endParaRPr>
          </a:p>
        </p:txBody>
      </p:sp>
      <p:sp>
        <p:nvSpPr>
          <p:cNvPr id="8" name="Titolo 7"/>
          <p:cNvSpPr>
            <a:spLocks noGrp="1"/>
          </p:cNvSpPr>
          <p:nvPr>
            <p:ph type="title"/>
          </p:nvPr>
        </p:nvSpPr>
        <p:spPr>
          <a:xfrm>
            <a:off x="461589" y="237458"/>
            <a:ext cx="11477367" cy="345199"/>
          </a:xfrm>
          <a:solidFill>
            <a:schemeClr val="accent1"/>
          </a:solidFill>
        </p:spPr>
        <p:txBody>
          <a:bodyPr vert="horz" lIns="91440" tIns="45720" rIns="91440" bIns="45720" rtlCol="0" anchor="ctr">
            <a:noAutofit/>
          </a:bodyPr>
          <a:lstStyle/>
          <a:p>
            <a:pPr algn="just">
              <a:lnSpc>
                <a:spcPct val="100000"/>
              </a:lnSpc>
              <a:spcBef>
                <a:spcPts val="0"/>
              </a:spcBef>
              <a:buClr>
                <a:schemeClr val="bg1"/>
              </a:buClr>
              <a:buFont typeface="Wingdings 2" pitchFamily="18" charset="2"/>
            </a:pPr>
            <a:r>
              <a:rPr lang="it-IT" sz="1600" i="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Fase 2. Compilazione della domanda - Sezione «RIEPILOGO» - Verifica </a:t>
            </a:r>
          </a:p>
        </p:txBody>
      </p:sp>
      <p:sp>
        <p:nvSpPr>
          <p:cNvPr id="6" name="Segnaposto numero diapositiva 5"/>
          <p:cNvSpPr>
            <a:spLocks noGrp="1"/>
          </p:cNvSpPr>
          <p:nvPr>
            <p:ph type="sldNum" sz="quarter" idx="12"/>
          </p:nvPr>
        </p:nvSpPr>
        <p:spPr/>
        <p:txBody>
          <a:bodyPr/>
          <a:lstStyle/>
          <a:p>
            <a:fld id="{BCCFDACF-13EC-4135-9547-E4FC8DE1E292}" type="slidenum">
              <a:rPr lang="it-IT" smtClean="0"/>
              <a:pPr/>
              <a:t>30</a:t>
            </a:fld>
            <a:endParaRPr lang="it-IT"/>
          </a:p>
        </p:txBody>
      </p:sp>
      <p:sp>
        <p:nvSpPr>
          <p:cNvPr id="14" name="Segnaposto contenuto 2"/>
          <p:cNvSpPr txBox="1">
            <a:spLocks/>
          </p:cNvSpPr>
          <p:nvPr/>
        </p:nvSpPr>
        <p:spPr>
          <a:xfrm>
            <a:off x="461589" y="3511246"/>
            <a:ext cx="11477368" cy="304800"/>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00000"/>
              </a:lnSpc>
              <a:spcBef>
                <a:spcPts val="0"/>
              </a:spcBef>
              <a:buNone/>
            </a:pPr>
            <a:r>
              <a:rPr lang="it-IT" sz="1400" dirty="0">
                <a:solidFill>
                  <a:schemeClr val="bg1"/>
                </a:solidFill>
                <a:latin typeface="Arial" panose="020B0604020202020204" pitchFamily="34" charset="0"/>
                <a:cs typeface="Arial" panose="020B0604020202020204" pitchFamily="34" charset="0"/>
              </a:rPr>
              <a:t>Quando è terminata la compilazione dei dati premere il pulsante “</a:t>
            </a:r>
            <a:r>
              <a:rPr lang="it-IT" sz="1400" b="1" dirty="0">
                <a:solidFill>
                  <a:schemeClr val="bg1"/>
                </a:solidFill>
                <a:latin typeface="Arial" panose="020B0604020202020204" pitchFamily="34" charset="0"/>
                <a:cs typeface="Arial" panose="020B0604020202020204" pitchFamily="34" charset="0"/>
              </a:rPr>
              <a:t>VERIFICA</a:t>
            </a:r>
            <a:r>
              <a:rPr lang="it-IT" sz="1400" dirty="0">
                <a:solidFill>
                  <a:schemeClr val="bg1"/>
                </a:solidFill>
                <a:latin typeface="Arial" panose="020B0604020202020204" pitchFamily="34" charset="0"/>
                <a:cs typeface="Arial" panose="020B0604020202020204" pitchFamily="34" charset="0"/>
              </a:rPr>
              <a:t>” per lanciare i controlli del sistema.</a:t>
            </a:r>
          </a:p>
        </p:txBody>
      </p:sp>
      <p:sp>
        <p:nvSpPr>
          <p:cNvPr id="11" name="Rettangolo arrotondato 10"/>
          <p:cNvSpPr/>
          <p:nvPr/>
        </p:nvSpPr>
        <p:spPr>
          <a:xfrm>
            <a:off x="2774228" y="2940946"/>
            <a:ext cx="673100" cy="206117"/>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
        <p:nvSpPr>
          <p:cNvPr id="12" name="CasellaDiTesto 11"/>
          <p:cNvSpPr txBox="1"/>
          <p:nvPr/>
        </p:nvSpPr>
        <p:spPr>
          <a:xfrm>
            <a:off x="10355747" y="6533742"/>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4"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2185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7" name="Segnaposto contenuto 2"/>
          <p:cNvSpPr txBox="1">
            <a:spLocks/>
          </p:cNvSpPr>
          <p:nvPr/>
        </p:nvSpPr>
        <p:spPr>
          <a:xfrm>
            <a:off x="453123" y="524656"/>
            <a:ext cx="11477368" cy="5831694"/>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00000"/>
              </a:lnSpc>
              <a:spcBef>
                <a:spcPts val="0"/>
              </a:spcBef>
              <a:buClr>
                <a:schemeClr val="bg1"/>
              </a:buClr>
              <a:buNone/>
            </a:pPr>
            <a:r>
              <a:rPr lang="it-IT" sz="1400" dirty="0">
                <a:solidFill>
                  <a:schemeClr val="bg1"/>
                </a:solidFill>
                <a:latin typeface="Arial" panose="020B0604020202020204" pitchFamily="34" charset="0"/>
                <a:cs typeface="Arial" panose="020B0604020202020204" pitchFamily="34" charset="0"/>
              </a:rPr>
              <a:t>Se i controlli hanno esito positivo, verrà attivato il pulsante per generare la stampa definitiva (come da figura sottostante) e verranno abilitati anche i pulsanti per caricare il file firmato digitalmente.</a:t>
            </a:r>
          </a:p>
          <a:p>
            <a:pPr marL="0" indent="0" algn="just">
              <a:lnSpc>
                <a:spcPct val="100000"/>
              </a:lnSpc>
              <a:spcBef>
                <a:spcPts val="0"/>
              </a:spcBef>
              <a:buClr>
                <a:schemeClr val="bg1"/>
              </a:buClr>
              <a:buNone/>
            </a:pPr>
            <a:r>
              <a:rPr lang="it-IT" sz="1400" dirty="0">
                <a:solidFill>
                  <a:schemeClr val="bg1"/>
                </a:solidFill>
                <a:latin typeface="Arial" panose="020B0604020202020204" pitchFamily="34" charset="0"/>
                <a:cs typeface="Arial" panose="020B0604020202020204" pitchFamily="34" charset="0"/>
              </a:rPr>
              <a:t> </a:t>
            </a:r>
          </a:p>
          <a:p>
            <a:pPr marL="0" indent="0" algn="just">
              <a:lnSpc>
                <a:spcPct val="100000"/>
              </a:lnSpc>
              <a:spcBef>
                <a:spcPts val="0"/>
              </a:spcBef>
              <a:buClr>
                <a:schemeClr val="bg1"/>
              </a:buClr>
              <a:buNone/>
            </a:pPr>
            <a:endParaRPr lang="it-IT" sz="14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endParaRPr lang="it-IT" sz="14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endParaRPr lang="it-IT" sz="14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endParaRPr lang="it-IT" sz="14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r>
              <a:rPr lang="it-IT" sz="1400" b="1" dirty="0">
                <a:solidFill>
                  <a:schemeClr val="bg1"/>
                </a:solidFill>
                <a:latin typeface="Arial" panose="020B0604020202020204" pitchFamily="34" charset="0"/>
                <a:cs typeface="Arial" panose="020B0604020202020204" pitchFamily="34" charset="0"/>
              </a:rPr>
              <a:t>Nota: La verifica e la generazione del pdf definitivo non bloccano la domanda, ma assicurano che la domanda sia compilata in tutte le parti obbligatorie. Se si modifica qualche dato, si dovrà ripetere la procedura di verifica e la successiva rigenerazione della stampa definitiva</a:t>
            </a:r>
            <a:r>
              <a:rPr lang="it-IT" sz="14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Clr>
                <a:schemeClr val="bg1"/>
              </a:buClr>
              <a:buNone/>
            </a:pPr>
            <a:endParaRPr lang="it-IT" sz="14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r>
              <a:rPr lang="it-IT" sz="1400" dirty="0">
                <a:solidFill>
                  <a:schemeClr val="bg1"/>
                </a:solidFill>
                <a:latin typeface="Arial" panose="020B0604020202020204" pitchFamily="34" charset="0"/>
                <a:cs typeface="Arial" panose="020B0604020202020204" pitchFamily="34" charset="0"/>
              </a:rPr>
              <a:t>Dopo la generazione del file pdf:</a:t>
            </a:r>
          </a:p>
          <a:p>
            <a:pPr marL="0" indent="0" algn="just">
              <a:lnSpc>
                <a:spcPct val="100000"/>
              </a:lnSpc>
              <a:spcBef>
                <a:spcPts val="0"/>
              </a:spcBef>
              <a:buClr>
                <a:schemeClr val="bg1"/>
              </a:buClr>
              <a:buNone/>
            </a:pPr>
            <a:r>
              <a:rPr lang="it-IT" sz="1400" dirty="0">
                <a:solidFill>
                  <a:schemeClr val="bg1"/>
                </a:solidFill>
                <a:latin typeface="Arial" panose="020B0604020202020204" pitchFamily="34" charset="0"/>
                <a:cs typeface="Arial" panose="020B0604020202020204" pitchFamily="34" charset="0"/>
              </a:rPr>
              <a:t> - procedere al salvataggio dello stesso nel proprio PC;</a:t>
            </a:r>
          </a:p>
          <a:p>
            <a:pPr marL="0" indent="0" algn="just">
              <a:lnSpc>
                <a:spcPct val="100000"/>
              </a:lnSpc>
              <a:spcBef>
                <a:spcPts val="0"/>
              </a:spcBef>
              <a:buClr>
                <a:schemeClr val="bg1"/>
              </a:buClr>
              <a:buNone/>
            </a:pPr>
            <a:r>
              <a:rPr lang="it-IT" sz="1400" dirty="0">
                <a:solidFill>
                  <a:schemeClr val="bg1"/>
                </a:solidFill>
                <a:latin typeface="Arial" panose="020B0604020202020204" pitchFamily="34" charset="0"/>
                <a:cs typeface="Arial" panose="020B0604020202020204" pitchFamily="34" charset="0"/>
              </a:rPr>
              <a:t> - controllare accuratamente la correttezza delle informazioni riportate;</a:t>
            </a:r>
          </a:p>
          <a:p>
            <a:pPr marL="0" indent="0" algn="just">
              <a:lnSpc>
                <a:spcPct val="100000"/>
              </a:lnSpc>
              <a:spcBef>
                <a:spcPts val="0"/>
              </a:spcBef>
              <a:buClr>
                <a:schemeClr val="bg1"/>
              </a:buClr>
              <a:buNone/>
            </a:pPr>
            <a:r>
              <a:rPr lang="it-IT" sz="1400" dirty="0">
                <a:solidFill>
                  <a:schemeClr val="bg1"/>
                </a:solidFill>
                <a:latin typeface="Arial" panose="020B0604020202020204" pitchFamily="34" charset="0"/>
                <a:cs typeface="Arial" panose="020B0604020202020204" pitchFamily="34" charset="0"/>
              </a:rPr>
              <a:t> - provvedere a firmarlo digitalmente;</a:t>
            </a:r>
          </a:p>
          <a:p>
            <a:pPr marL="0" indent="0" algn="just">
              <a:lnSpc>
                <a:spcPct val="100000"/>
              </a:lnSpc>
              <a:spcBef>
                <a:spcPts val="0"/>
              </a:spcBef>
              <a:buClr>
                <a:schemeClr val="bg1"/>
              </a:buClr>
              <a:buNone/>
            </a:pPr>
            <a:r>
              <a:rPr lang="it-IT" sz="1400" dirty="0">
                <a:solidFill>
                  <a:schemeClr val="bg1"/>
                </a:solidFill>
                <a:latin typeface="Arial" panose="020B0604020202020204" pitchFamily="34" charset="0"/>
                <a:cs typeface="Arial" panose="020B0604020202020204" pitchFamily="34" charset="0"/>
              </a:rPr>
              <a:t> - ricaricarlo a sistema tramite i pulsanti “</a:t>
            </a:r>
            <a:r>
              <a:rPr lang="it-IT" sz="1400" b="1" dirty="0">
                <a:solidFill>
                  <a:schemeClr val="bg1"/>
                </a:solidFill>
                <a:latin typeface="Arial" panose="020B0604020202020204" pitchFamily="34" charset="0"/>
                <a:cs typeface="Arial" panose="020B0604020202020204" pitchFamily="34" charset="0"/>
              </a:rPr>
              <a:t>Seleziona</a:t>
            </a:r>
            <a:r>
              <a:rPr lang="it-IT" sz="1400" dirty="0">
                <a:solidFill>
                  <a:schemeClr val="bg1"/>
                </a:solidFill>
                <a:latin typeface="Arial" panose="020B0604020202020204" pitchFamily="34" charset="0"/>
                <a:cs typeface="Arial" panose="020B0604020202020204" pitchFamily="34" charset="0"/>
              </a:rPr>
              <a:t>”, “</a:t>
            </a:r>
            <a:r>
              <a:rPr lang="it-IT" sz="1400" b="1" dirty="0">
                <a:solidFill>
                  <a:schemeClr val="bg1"/>
                </a:solidFill>
                <a:latin typeface="Arial" panose="020B0604020202020204" pitchFamily="34" charset="0"/>
                <a:cs typeface="Arial" panose="020B0604020202020204" pitchFamily="34" charset="0"/>
              </a:rPr>
              <a:t>Carica</a:t>
            </a:r>
            <a:r>
              <a:rPr lang="it-IT" sz="1400" dirty="0">
                <a:solidFill>
                  <a:schemeClr val="bg1"/>
                </a:solidFill>
                <a:latin typeface="Arial" panose="020B0604020202020204" pitchFamily="34" charset="0"/>
                <a:cs typeface="Arial" panose="020B0604020202020204" pitchFamily="34" charset="0"/>
              </a:rPr>
              <a:t>” e “</a:t>
            </a:r>
            <a:r>
              <a:rPr lang="it-IT" sz="1400" b="1" dirty="0">
                <a:solidFill>
                  <a:schemeClr val="bg1"/>
                </a:solidFill>
                <a:latin typeface="Arial" panose="020B0604020202020204" pitchFamily="34" charset="0"/>
                <a:cs typeface="Arial" panose="020B0604020202020204" pitchFamily="34" charset="0"/>
              </a:rPr>
              <a:t>Aggiungi</a:t>
            </a:r>
            <a:r>
              <a:rPr lang="it-IT" sz="14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Clr>
                <a:schemeClr val="bg1"/>
              </a:buClr>
              <a:buNone/>
            </a:pPr>
            <a:endParaRPr lang="it-IT" sz="14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r>
              <a:rPr lang="it-IT" sz="1400" b="1" dirty="0">
                <a:solidFill>
                  <a:schemeClr val="bg1"/>
                </a:solidFill>
                <a:latin typeface="Arial" panose="020B0604020202020204" pitchFamily="34" charset="0"/>
                <a:cs typeface="Arial" panose="020B0604020202020204" pitchFamily="34" charset="0"/>
              </a:rPr>
              <a:t>Nota:</a:t>
            </a:r>
          </a:p>
          <a:p>
            <a:pPr algn="just">
              <a:lnSpc>
                <a:spcPct val="100000"/>
              </a:lnSpc>
              <a:spcBef>
                <a:spcPts val="0"/>
              </a:spcBef>
              <a:buClr>
                <a:schemeClr val="bg1"/>
              </a:buClr>
              <a:buFontTx/>
              <a:buChar char="-"/>
            </a:pPr>
            <a:r>
              <a:rPr lang="it-IT" sz="1400" dirty="0">
                <a:solidFill>
                  <a:schemeClr val="bg1"/>
                </a:solidFill>
                <a:latin typeface="Arial" panose="020B0604020202020204" pitchFamily="34" charset="0"/>
                <a:cs typeface="Arial" panose="020B0604020202020204" pitchFamily="34" charset="0"/>
              </a:rPr>
              <a:t>Il sistema prevede che il nome del file firmato ricaricato a sistema coincida con il nome del file scaricato, ad eccezione del suffisso o dell’estensione del file che viene generato in automatico dal sistema stesso. </a:t>
            </a:r>
          </a:p>
          <a:p>
            <a:pPr marL="0" indent="0" algn="just">
              <a:lnSpc>
                <a:spcPct val="100000"/>
              </a:lnSpc>
              <a:spcBef>
                <a:spcPts val="0"/>
              </a:spcBef>
              <a:buClr>
                <a:schemeClr val="bg1"/>
              </a:buClr>
              <a:buNone/>
            </a:pPr>
            <a:endParaRPr lang="it-IT" sz="14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r>
              <a:rPr lang="it-IT" sz="1400" dirty="0">
                <a:solidFill>
                  <a:schemeClr val="bg1"/>
                </a:solidFill>
                <a:latin typeface="Arial" panose="020B0604020202020204" pitchFamily="34" charset="0"/>
                <a:cs typeface="Arial" panose="020B0604020202020204" pitchFamily="34" charset="0"/>
              </a:rPr>
              <a:t>- </a:t>
            </a:r>
            <a:r>
              <a:rPr lang="it-IT" sz="1400" dirty="0">
                <a:solidFill>
                  <a:srgbClr val="FF0000"/>
                </a:solidFill>
                <a:latin typeface="Arial" panose="020B0604020202020204" pitchFamily="34" charset="0"/>
                <a:cs typeface="Arial" panose="020B0604020202020204" pitchFamily="34" charset="0"/>
              </a:rPr>
              <a:t>Il sistema, pur effettuando alcuni controlli sulla firma digitale apposta in domanda, si limita solo a dare gli avvisi di </a:t>
            </a:r>
            <a:r>
              <a:rPr lang="it-IT" sz="1400" dirty="0" err="1">
                <a:solidFill>
                  <a:srgbClr val="FF0000"/>
                </a:solidFill>
                <a:latin typeface="Arial" panose="020B0604020202020204" pitchFamily="34" charset="0"/>
                <a:cs typeface="Arial" panose="020B0604020202020204" pitchFamily="34" charset="0"/>
              </a:rPr>
              <a:t>warning</a:t>
            </a:r>
            <a:r>
              <a:rPr lang="it-IT" sz="1400" dirty="0">
                <a:solidFill>
                  <a:srgbClr val="FF0000"/>
                </a:solidFill>
                <a:latin typeface="Arial" panose="020B0604020202020204" pitchFamily="34" charset="0"/>
                <a:cs typeface="Arial" panose="020B0604020202020204" pitchFamily="34" charset="0"/>
              </a:rPr>
              <a:t> </a:t>
            </a:r>
            <a:r>
              <a:rPr lang="it-IT" sz="1400" b="1" dirty="0">
                <a:solidFill>
                  <a:srgbClr val="FF0000"/>
                </a:solidFill>
                <a:latin typeface="Arial" panose="020B0604020202020204" pitchFamily="34" charset="0"/>
                <a:cs typeface="Arial" panose="020B0604020202020204" pitchFamily="34" charset="0"/>
              </a:rPr>
              <a:t>SENZA</a:t>
            </a:r>
            <a:r>
              <a:rPr lang="it-IT" sz="1400" dirty="0">
                <a:solidFill>
                  <a:srgbClr val="FF0000"/>
                </a:solidFill>
                <a:latin typeface="Arial" panose="020B0604020202020204" pitchFamily="34" charset="0"/>
                <a:cs typeface="Arial" panose="020B0604020202020204" pitchFamily="34" charset="0"/>
              </a:rPr>
              <a:t> bloccare la successiva trasmissione della domanda. E’ in ogni caso responsabilità dell’utente accertarsi che il file caricato sia stato sottoscritto digitalmente</a:t>
            </a:r>
            <a:r>
              <a:rPr lang="it-IT" sz="1400" dirty="0">
                <a:solidFill>
                  <a:schemeClr val="bg1"/>
                </a:solidFill>
                <a:latin typeface="Arial" panose="020B0604020202020204" pitchFamily="34" charset="0"/>
                <a:cs typeface="Arial" panose="020B0604020202020204" pitchFamily="34" charset="0"/>
              </a:rPr>
              <a:t>.</a:t>
            </a:r>
          </a:p>
          <a:p>
            <a:pPr marL="0" indent="0" algn="just">
              <a:lnSpc>
                <a:spcPct val="100000"/>
              </a:lnSpc>
              <a:spcBef>
                <a:spcPts val="0"/>
              </a:spcBef>
              <a:buClr>
                <a:schemeClr val="bg1"/>
              </a:buClr>
              <a:buNone/>
            </a:pPr>
            <a:endParaRPr lang="it-IT" sz="1400" dirty="0">
              <a:solidFill>
                <a:schemeClr val="bg1"/>
              </a:solidFill>
              <a:latin typeface="Arial" panose="020B0604020202020204" pitchFamily="34" charset="0"/>
              <a:cs typeface="Arial" panose="020B0604020202020204" pitchFamily="34" charset="0"/>
            </a:endParaRPr>
          </a:p>
          <a:p>
            <a:pPr marL="0" indent="0" algn="just">
              <a:lnSpc>
                <a:spcPct val="100000"/>
              </a:lnSpc>
              <a:spcBef>
                <a:spcPts val="0"/>
              </a:spcBef>
              <a:buClr>
                <a:schemeClr val="bg1"/>
              </a:buClr>
              <a:buNone/>
            </a:pPr>
            <a:r>
              <a:rPr lang="it-IT" sz="1400" dirty="0">
                <a:solidFill>
                  <a:schemeClr val="bg1"/>
                </a:solidFill>
                <a:latin typeface="Arial" panose="020B0604020202020204" pitchFamily="34" charset="0"/>
                <a:cs typeface="Arial" panose="020B0604020202020204" pitchFamily="34" charset="0"/>
              </a:rPr>
              <a:t>- Se si è già provveduto a generare il pdf definitivo e si rientra in un secondo momento nel sistema, non è necessario rigenerare il pdf (a meno che non siano state apportate modifiche alla domanda). È sufficiente selezionare la sezione riepilogo, premere il pulsante “VERIFICA” e, una volta attivato il pulsante «</a:t>
            </a:r>
            <a:r>
              <a:rPr lang="it-IT" sz="1400" b="1" dirty="0">
                <a:solidFill>
                  <a:schemeClr val="bg1"/>
                </a:solidFill>
                <a:latin typeface="Arial" panose="020B0604020202020204" pitchFamily="34" charset="0"/>
                <a:cs typeface="Arial" panose="020B0604020202020204" pitchFamily="34" charset="0"/>
              </a:rPr>
              <a:t>Seleziona»</a:t>
            </a:r>
            <a:r>
              <a:rPr lang="it-IT" sz="1400" dirty="0">
                <a:solidFill>
                  <a:schemeClr val="bg1"/>
                </a:solidFill>
                <a:latin typeface="Arial" panose="020B0604020202020204" pitchFamily="34" charset="0"/>
                <a:cs typeface="Arial" panose="020B0604020202020204" pitchFamily="34" charset="0"/>
              </a:rPr>
              <a:t>, procedere al caricamento del file firmato digitalmente.</a:t>
            </a:r>
          </a:p>
        </p:txBody>
      </p:sp>
      <p:sp>
        <p:nvSpPr>
          <p:cNvPr id="2" name="Titolo 1"/>
          <p:cNvSpPr>
            <a:spLocks noGrp="1"/>
          </p:cNvSpPr>
          <p:nvPr>
            <p:ph type="title"/>
          </p:nvPr>
        </p:nvSpPr>
        <p:spPr>
          <a:xfrm>
            <a:off x="453123" y="104931"/>
            <a:ext cx="11477368" cy="419725"/>
          </a:xfrm>
          <a:solidFill>
            <a:schemeClr val="accent1"/>
          </a:solidFill>
        </p:spPr>
        <p:txBody>
          <a:bodyPr vert="horz" lIns="91440" tIns="45720" rIns="91440" bIns="45720" rtlCol="0" anchor="ctr">
            <a:noAutofit/>
          </a:bodyPr>
          <a:lstStyle/>
          <a:p>
            <a:pPr algn="just">
              <a:lnSpc>
                <a:spcPct val="100000"/>
              </a:lnSpc>
              <a:spcBef>
                <a:spcPts val="0"/>
              </a:spcBef>
              <a:buClr>
                <a:schemeClr val="bg1"/>
              </a:buClr>
              <a:buFont typeface="Wingdings 2" pitchFamily="18" charset="2"/>
            </a:pPr>
            <a:r>
              <a:rPr lang="it-IT" sz="1600" i="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Fase 3. Trasmissione della domanda - Sezione «RIEPILOGO» - Caricamento</a:t>
            </a:r>
          </a:p>
        </p:txBody>
      </p:sp>
      <p:sp>
        <p:nvSpPr>
          <p:cNvPr id="6" name="Segnaposto numero diapositiva 5"/>
          <p:cNvSpPr>
            <a:spLocks noGrp="1"/>
          </p:cNvSpPr>
          <p:nvPr>
            <p:ph type="sldNum" sz="quarter" idx="12"/>
          </p:nvPr>
        </p:nvSpPr>
        <p:spPr/>
        <p:txBody>
          <a:bodyPr/>
          <a:lstStyle/>
          <a:p>
            <a:fld id="{BCCFDACF-13EC-4135-9547-E4FC8DE1E292}" type="slidenum">
              <a:rPr lang="it-IT" smtClean="0"/>
              <a:pPr/>
              <a:t>31</a:t>
            </a:fld>
            <a:endParaRPr lang="it-IT"/>
          </a:p>
        </p:txBody>
      </p:sp>
      <p:pic>
        <p:nvPicPr>
          <p:cNvPr id="13" name="Immagine 12"/>
          <p:cNvPicPr>
            <a:picLocks noChangeAspect="1"/>
          </p:cNvPicPr>
          <p:nvPr/>
        </p:nvPicPr>
        <p:blipFill rotWithShape="1">
          <a:blip r:embed="rId2" cstate="print">
            <a:extLst>
              <a:ext uri="{28A0092B-C50C-407E-A947-70E740481C1C}">
                <a14:useLocalDpi xmlns:a14="http://schemas.microsoft.com/office/drawing/2010/main" val="0"/>
              </a:ext>
            </a:extLst>
          </a:blip>
          <a:srcRect t="77126" r="62036"/>
          <a:stretch/>
        </p:blipFill>
        <p:spPr bwMode="auto">
          <a:xfrm>
            <a:off x="825468" y="1205654"/>
            <a:ext cx="2601944" cy="665608"/>
          </a:xfrm>
          <a:prstGeom prst="rect">
            <a:avLst/>
          </a:prstGeom>
          <a:ln>
            <a:noFill/>
          </a:ln>
          <a:extLst>
            <a:ext uri="{53640926-AAD7-44D8-BBD7-CCE9431645EC}">
              <a14:shadowObscured xmlns:a14="http://schemas.microsoft.com/office/drawing/2010/main"/>
            </a:ext>
          </a:extLst>
        </p:spPr>
      </p:pic>
      <p:sp>
        <p:nvSpPr>
          <p:cNvPr id="3" name="CasellaDiTesto 2">
            <a:extLst>
              <a:ext uri="{FF2B5EF4-FFF2-40B4-BE49-F238E27FC236}">
                <a16:creationId xmlns:a16="http://schemas.microsoft.com/office/drawing/2014/main" id="{B41B10B5-DEC1-521F-D24B-BC5CE5CB30B5}"/>
              </a:ext>
            </a:extLst>
          </p:cNvPr>
          <p:cNvSpPr txBox="1"/>
          <p:nvPr/>
        </p:nvSpPr>
        <p:spPr>
          <a:xfrm>
            <a:off x="10355747" y="6533742"/>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3"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145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7" name="Segnaposto contenuto 2"/>
          <p:cNvSpPr txBox="1">
            <a:spLocks/>
          </p:cNvSpPr>
          <p:nvPr/>
        </p:nvSpPr>
        <p:spPr>
          <a:xfrm>
            <a:off x="433026" y="589392"/>
            <a:ext cx="11477368" cy="3982608"/>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
                <a:srgbClr val="FFFFFF"/>
              </a:buClr>
              <a:buSzTx/>
              <a:buFont typeface="Wingdings 2" pitchFamily="18" charset="2"/>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Una volta caricato il file firmato digitalmente, viene attivato il pulsante “</a:t>
            </a: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TRASMETTI</a:t>
            </a: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premendo il quale la domanda di adesione viene acquisita definitivamente a sistema con attribuzione della data di trasmissione telematica e </a:t>
            </a:r>
            <a:r>
              <a:rPr kumimoji="0" lang="it-IT"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resa immodificabile</a:t>
            </a: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
                <a:srgbClr val="FFFFFF"/>
              </a:buClr>
              <a:buSzTx/>
              <a:buFont typeface="Wingdings 2" pitchFamily="18" charset="2"/>
              <a:buNone/>
              <a:tabLst/>
              <a:defRPr/>
            </a:pPr>
            <a:endPar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FFFFFF"/>
              </a:buClr>
              <a:buSzTx/>
              <a:buFont typeface="Wingdings 2" pitchFamily="18" charset="2"/>
              <a:buNone/>
              <a:tabLst/>
              <a:defRPr/>
            </a:pPr>
            <a:endPar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FFFFFF"/>
              </a:buClr>
              <a:buSzTx/>
              <a:buFont typeface="Wingdings 2" pitchFamily="18" charset="2"/>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Contestualmente alla trasmissione digitale viene inviato il seguente messaggio di notifica all’indirizzo di PEC indicato nel profilo del richiedente:</a:t>
            </a:r>
          </a:p>
          <a:p>
            <a:pPr marL="0" marR="0" lvl="0" indent="0" algn="just" defTabSz="914400" rtl="0" eaLnBrk="1" fontAlgn="auto" latinLnBrk="0" hangingPunct="1">
              <a:lnSpc>
                <a:spcPct val="100000"/>
              </a:lnSpc>
              <a:spcBef>
                <a:spcPts val="0"/>
              </a:spcBef>
              <a:spcAft>
                <a:spcPts val="0"/>
              </a:spcAft>
              <a:buClr>
                <a:srgbClr val="FFFFFF"/>
              </a:buClr>
              <a:buSzTx/>
              <a:buFont typeface="Wingdings 2" pitchFamily="18" charset="2"/>
              <a:buNone/>
              <a:tabLst/>
              <a:defRPr/>
            </a:pPr>
            <a:endPar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FFFFFF"/>
              </a:buClr>
              <a:buSzTx/>
              <a:buFont typeface="Wingdings 2" pitchFamily="18" charset="2"/>
              <a:buNone/>
              <a:tabLst/>
              <a:defRPr/>
            </a:pPr>
            <a:endPar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FFFFFF"/>
              </a:buClr>
              <a:buSzTx/>
              <a:buFont typeface="Wingdings 2" pitchFamily="18" charset="2"/>
              <a:buNone/>
              <a:tabLst/>
              <a:defRPr/>
            </a:pPr>
            <a:endPar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FFFFFF"/>
              </a:buClr>
              <a:buSzTx/>
              <a:buFont typeface="Wingdings 2" pitchFamily="18" charset="2"/>
              <a:buNone/>
              <a:tabLst/>
              <a:defRPr/>
            </a:pPr>
            <a:endPar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FFFFFF"/>
              </a:buClr>
              <a:buSzTx/>
              <a:buFont typeface="Wingdings 2" pitchFamily="18" charset="2"/>
              <a:buNone/>
              <a:tabLst/>
              <a:defRPr/>
            </a:pPr>
            <a:endPar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FFFFFF"/>
              </a:buClr>
              <a:buSzTx/>
              <a:buFont typeface="Wingdings 2" pitchFamily="18" charset="2"/>
              <a:buNone/>
              <a:tabLst/>
              <a:defRPr/>
            </a:pPr>
            <a:endPar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FFFFFF"/>
              </a:buClr>
              <a:buSzTx/>
              <a:buFont typeface="Wingdings 2" pitchFamily="18" charset="2"/>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NB: Laddove, a seguito della trasmissione, non risulti pervenuta all’indirizzo PEC dell’impresa la notifica di trasmissione, si consiglia di contattare l’Assistenza tecnica SIPES all’indirizzo  </a:t>
            </a:r>
            <a:r>
              <a:rPr kumimoji="0" lang="it-IT"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supporto.sipes@sardegnait.it</a:t>
            </a: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per le verifiche del caso.</a:t>
            </a:r>
          </a:p>
        </p:txBody>
      </p:sp>
      <p:sp>
        <p:nvSpPr>
          <p:cNvPr id="2" name="Titolo 1"/>
          <p:cNvSpPr>
            <a:spLocks noGrp="1"/>
          </p:cNvSpPr>
          <p:nvPr>
            <p:ph type="title"/>
          </p:nvPr>
        </p:nvSpPr>
        <p:spPr>
          <a:xfrm>
            <a:off x="453124" y="211864"/>
            <a:ext cx="11477367" cy="417722"/>
          </a:xfrm>
          <a:solidFill>
            <a:schemeClr val="accent1"/>
          </a:solidFill>
        </p:spPr>
        <p:txBody>
          <a:bodyPr vert="horz" lIns="91440" tIns="45720" rIns="91440" bIns="45720" rtlCol="0" anchor="ctr">
            <a:noAutofit/>
          </a:bodyPr>
          <a:lstStyle/>
          <a:p>
            <a:pPr algn="just">
              <a:lnSpc>
                <a:spcPct val="100000"/>
              </a:lnSpc>
              <a:spcBef>
                <a:spcPts val="0"/>
              </a:spcBef>
              <a:buClr>
                <a:schemeClr val="bg1"/>
              </a:buClr>
              <a:buFont typeface="Wingdings 2" pitchFamily="18" charset="2"/>
            </a:pPr>
            <a:r>
              <a:rPr lang="it-IT" sz="1600" i="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Fase 3 - Trasmissione della domanda - Sezione «RIEPILOGO» - Trasmissione</a:t>
            </a:r>
          </a:p>
        </p:txBody>
      </p:sp>
      <p:sp>
        <p:nvSpPr>
          <p:cNvPr id="6" name="Segnaposto numero diapositiva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CFDACF-13EC-4135-9547-E4FC8DE1E292}" type="slidenum">
              <a:rPr kumimoji="0" lang="it-IT"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it-IT"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graphicFrame>
        <p:nvGraphicFramePr>
          <p:cNvPr id="4" name="Tabella 3"/>
          <p:cNvGraphicFramePr>
            <a:graphicFrameLocks noGrp="1"/>
          </p:cNvGraphicFramePr>
          <p:nvPr/>
        </p:nvGraphicFramePr>
        <p:xfrm>
          <a:off x="608621" y="2562329"/>
          <a:ext cx="10985500" cy="731520"/>
        </p:xfrm>
        <a:graphic>
          <a:graphicData uri="http://schemas.openxmlformats.org/drawingml/2006/table">
            <a:tbl>
              <a:tblPr firstRow="1" bandRow="1">
                <a:tableStyleId>{5C22544A-7EE6-4342-B048-85BDC9FD1C3A}</a:tableStyleId>
              </a:tblPr>
              <a:tblGrid>
                <a:gridCol w="10985500">
                  <a:extLst>
                    <a:ext uri="{9D8B030D-6E8A-4147-A177-3AD203B41FA5}">
                      <a16:colId xmlns:a16="http://schemas.microsoft.com/office/drawing/2014/main" val="1049137566"/>
                    </a:ext>
                  </a:extLst>
                </a:gridCol>
              </a:tblGrid>
              <a:tr h="358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i="1" dirty="0">
                          <a:solidFill>
                            <a:schemeClr val="bg1"/>
                          </a:solidFill>
                          <a:latin typeface="Arial" panose="020B0604020202020204" pitchFamily="34" charset="0"/>
                          <a:cs typeface="Arial" panose="020B0604020202020204" pitchFamily="34" charset="0"/>
                        </a:rPr>
                        <a:t>La domanda </a:t>
                      </a:r>
                      <a:r>
                        <a:rPr lang="it-IT" sz="1400" b="0" i="1" dirty="0">
                          <a:solidFill>
                            <a:schemeClr val="bg1"/>
                          </a:solidFill>
                          <a:latin typeface="Arial" panose="020B0604020202020204" pitchFamily="34" charset="0"/>
                          <a:cs typeface="Arial" panose="020B0604020202020204" pitchFamily="34" charset="0"/>
                        </a:rPr>
                        <a:t>[Codice </a:t>
                      </a:r>
                      <a:r>
                        <a:rPr lang="it-IT" sz="1400" b="0" i="1" baseline="0" dirty="0">
                          <a:solidFill>
                            <a:schemeClr val="bg1"/>
                          </a:solidFill>
                          <a:latin typeface="Arial" panose="020B0604020202020204" pitchFamily="34" charset="0"/>
                          <a:cs typeface="Arial" panose="020B0604020202020204" pitchFamily="34" charset="0"/>
                        </a:rPr>
                        <a:t>d</a:t>
                      </a:r>
                      <a:r>
                        <a:rPr lang="it-IT" sz="1400" b="0" i="1" dirty="0">
                          <a:solidFill>
                            <a:schemeClr val="bg1"/>
                          </a:solidFill>
                          <a:latin typeface="Arial" panose="020B0604020202020204" pitchFamily="34" charset="0"/>
                          <a:cs typeface="Arial" panose="020B0604020202020204" pitchFamily="34" charset="0"/>
                        </a:rPr>
                        <a:t>omanda]  </a:t>
                      </a:r>
                      <a:r>
                        <a:rPr lang="it-IT" sz="1400" b="1" i="1" dirty="0">
                          <a:solidFill>
                            <a:schemeClr val="bg1"/>
                          </a:solidFill>
                          <a:latin typeface="Arial" panose="020B0604020202020204" pitchFamily="34" charset="0"/>
                          <a:cs typeface="Arial" panose="020B0604020202020204" pitchFamily="34" charset="0"/>
                        </a:rPr>
                        <a:t>relativa al bando </a:t>
                      </a:r>
                      <a:r>
                        <a:rPr lang="it-IT" sz="1400" b="0" i="1" dirty="0">
                          <a:solidFill>
                            <a:schemeClr val="bg1"/>
                          </a:solidFill>
                          <a:latin typeface="Arial" panose="020B0604020202020204" pitchFamily="34" charset="0"/>
                          <a:cs typeface="Arial" panose="020B0604020202020204" pitchFamily="34" charset="0"/>
                        </a:rPr>
                        <a:t>[ nome del Bando]  </a:t>
                      </a:r>
                      <a:r>
                        <a:rPr lang="it-IT" sz="1400" b="1" i="1" dirty="0">
                          <a:solidFill>
                            <a:schemeClr val="bg1"/>
                          </a:solidFill>
                          <a:latin typeface="Arial" panose="020B0604020202020204" pitchFamily="34" charset="0"/>
                          <a:cs typeface="Arial" panose="020B0604020202020204" pitchFamily="34" charset="0"/>
                        </a:rPr>
                        <a:t>è</a:t>
                      </a:r>
                      <a:r>
                        <a:rPr lang="it-IT" sz="1400" b="1" i="1" baseline="0" dirty="0">
                          <a:solidFill>
                            <a:schemeClr val="bg1"/>
                          </a:solidFill>
                          <a:latin typeface="Arial" panose="020B0604020202020204" pitchFamily="34" charset="0"/>
                          <a:cs typeface="Arial" panose="020B0604020202020204" pitchFamily="34" charset="0"/>
                        </a:rPr>
                        <a:t> </a:t>
                      </a:r>
                      <a:r>
                        <a:rPr lang="it-IT" sz="1400" b="1" i="1" dirty="0">
                          <a:solidFill>
                            <a:schemeClr val="bg1"/>
                          </a:solidFill>
                          <a:latin typeface="Arial" panose="020B0604020202020204" pitchFamily="34" charset="0"/>
                          <a:cs typeface="Arial" panose="020B0604020202020204" pitchFamily="34" charset="0"/>
                        </a:rPr>
                        <a:t>stata correttamente trasmessa da parte del richiedente </a:t>
                      </a:r>
                      <a:r>
                        <a:rPr lang="it-IT" sz="1400" b="0" i="1" dirty="0">
                          <a:solidFill>
                            <a:schemeClr val="bg1"/>
                          </a:solidFill>
                          <a:latin typeface="Arial" panose="020B0604020202020204" pitchFamily="34" charset="0"/>
                          <a:cs typeface="Arial" panose="020B0604020202020204" pitchFamily="34" charset="0"/>
                        </a:rPr>
                        <a:t>[Denominazione  Richiedente],  </a:t>
                      </a:r>
                      <a:r>
                        <a:rPr lang="it-IT" sz="1400" b="1" i="1" dirty="0">
                          <a:solidFill>
                            <a:schemeClr val="bg1"/>
                          </a:solidFill>
                          <a:latin typeface="Arial" panose="020B0604020202020204" pitchFamily="34" charset="0"/>
                          <a:cs typeface="Arial" panose="020B0604020202020204" pitchFamily="34" charset="0"/>
                        </a:rPr>
                        <a:t>C.F. </a:t>
                      </a:r>
                      <a:r>
                        <a:rPr lang="it-IT" sz="1400" b="0" i="1" dirty="0">
                          <a:solidFill>
                            <a:schemeClr val="bg1"/>
                          </a:solidFill>
                          <a:latin typeface="Arial" panose="020B0604020202020204" pitchFamily="34" charset="0"/>
                          <a:cs typeface="Arial" panose="020B0604020202020204" pitchFamily="34" charset="0"/>
                        </a:rPr>
                        <a:t>[Codice fiscale]  </a:t>
                      </a:r>
                      <a:r>
                        <a:rPr lang="it-IT" sz="1400" b="1" i="1" dirty="0">
                          <a:solidFill>
                            <a:schemeClr val="bg1"/>
                          </a:solidFill>
                          <a:latin typeface="Arial" panose="020B0604020202020204" pitchFamily="34" charset="0"/>
                          <a:cs typeface="Arial" panose="020B0604020202020204" pitchFamily="34" charset="0"/>
                        </a:rPr>
                        <a:t>e registrata sul Sistema Informativo di Erogazione e Sostegno in data </a:t>
                      </a:r>
                      <a:r>
                        <a:rPr lang="it-IT" sz="1400" b="0" i="1" dirty="0">
                          <a:solidFill>
                            <a:schemeClr val="bg1"/>
                          </a:solidFill>
                          <a:latin typeface="Arial" panose="020B0604020202020204" pitchFamily="34" charset="0"/>
                          <a:cs typeface="Arial" panose="020B0604020202020204" pitchFamily="34" charset="0"/>
                        </a:rPr>
                        <a:t>[</a:t>
                      </a:r>
                      <a:r>
                        <a:rPr lang="it-IT" sz="1400" b="0" i="1" dirty="0" err="1">
                          <a:solidFill>
                            <a:schemeClr val="bg1"/>
                          </a:solidFill>
                          <a:latin typeface="Arial" panose="020B0604020202020204" pitchFamily="34" charset="0"/>
                          <a:cs typeface="Arial" panose="020B0604020202020204" pitchFamily="34" charset="0"/>
                        </a:rPr>
                        <a:t>dd</a:t>
                      </a:r>
                      <a:r>
                        <a:rPr lang="it-IT" sz="1400" b="0" i="1" dirty="0">
                          <a:solidFill>
                            <a:schemeClr val="bg1"/>
                          </a:solidFill>
                          <a:latin typeface="Arial" panose="020B0604020202020204" pitchFamily="34" charset="0"/>
                          <a:cs typeface="Arial" panose="020B0604020202020204" pitchFamily="34" charset="0"/>
                        </a:rPr>
                        <a:t>/mm/</a:t>
                      </a:r>
                      <a:r>
                        <a:rPr lang="it-IT" sz="1400" b="0" i="1" dirty="0" err="1">
                          <a:solidFill>
                            <a:schemeClr val="bg1"/>
                          </a:solidFill>
                          <a:latin typeface="Arial" panose="020B0604020202020204" pitchFamily="34" charset="0"/>
                          <a:cs typeface="Arial" panose="020B0604020202020204" pitchFamily="34" charset="0"/>
                        </a:rPr>
                        <a:t>aaaa</a:t>
                      </a:r>
                      <a:r>
                        <a:rPr lang="it-IT" sz="1400" b="0" i="1" dirty="0">
                          <a:solidFill>
                            <a:schemeClr val="bg1"/>
                          </a:solidFill>
                          <a:latin typeface="Arial" panose="020B0604020202020204" pitchFamily="34" charset="0"/>
                          <a:cs typeface="Arial" panose="020B0604020202020204" pitchFamily="34" charset="0"/>
                        </a:rPr>
                        <a:t>   </a:t>
                      </a:r>
                      <a:r>
                        <a:rPr lang="it-IT" sz="1400" b="0" i="1" dirty="0" err="1">
                          <a:solidFill>
                            <a:schemeClr val="bg1"/>
                          </a:solidFill>
                          <a:latin typeface="Arial" panose="020B0604020202020204" pitchFamily="34" charset="0"/>
                          <a:cs typeface="Arial" panose="020B0604020202020204" pitchFamily="34" charset="0"/>
                        </a:rPr>
                        <a:t>hh</a:t>
                      </a:r>
                      <a:r>
                        <a:rPr lang="it-IT" sz="1400" b="0" i="1" dirty="0">
                          <a:solidFill>
                            <a:schemeClr val="bg1"/>
                          </a:solidFill>
                          <a:latin typeface="Arial" panose="020B0604020202020204" pitchFamily="34" charset="0"/>
                          <a:cs typeface="Arial" panose="020B0604020202020204" pitchFamily="34" charset="0"/>
                        </a:rPr>
                        <a:t>:mm:ss]</a:t>
                      </a:r>
                    </a:p>
                  </a:txBody>
                  <a:tcPr/>
                </a:tc>
                <a:extLst>
                  <a:ext uri="{0D108BD9-81ED-4DB2-BD59-A6C34878D82A}">
                    <a16:rowId xmlns:a16="http://schemas.microsoft.com/office/drawing/2014/main" val="228915913"/>
                  </a:ext>
                </a:extLst>
              </a:tr>
            </a:tbl>
          </a:graphicData>
        </a:graphic>
      </p:graphicFrame>
      <p:sp>
        <p:nvSpPr>
          <p:cNvPr id="3" name="CasellaDiTesto 2">
            <a:extLst>
              <a:ext uri="{FF2B5EF4-FFF2-40B4-BE49-F238E27FC236}">
                <a16:creationId xmlns:a16="http://schemas.microsoft.com/office/drawing/2014/main" id="{BAA9BD78-13F1-F0A6-EEB2-D0697C7DE65D}"/>
              </a:ext>
            </a:extLst>
          </p:cNvPr>
          <p:cNvSpPr txBox="1"/>
          <p:nvPr/>
        </p:nvSpPr>
        <p:spPr>
          <a:xfrm>
            <a:off x="10355747" y="6533742"/>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2"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5577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50806" y="19417"/>
            <a:ext cx="11477368" cy="477827"/>
          </a:xfrm>
          <a:solidFill>
            <a:schemeClr val="accent1"/>
          </a:solidFill>
        </p:spPr>
        <p:txBody>
          <a:bodyPr vert="horz" lIns="91440" tIns="45720" rIns="91440" bIns="45720" rtlCol="0" anchor="ctr">
            <a:noAutofit/>
          </a:bodyPr>
          <a:lstStyle/>
          <a:p>
            <a:pPr algn="just">
              <a:lnSpc>
                <a:spcPct val="100000"/>
              </a:lnSpc>
              <a:spcBef>
                <a:spcPts val="0"/>
              </a:spcBef>
              <a:buClr>
                <a:schemeClr val="bg1"/>
              </a:buClr>
              <a:buFont typeface="Wingdings 2" pitchFamily="18" charset="2"/>
            </a:pPr>
            <a:r>
              <a:rPr lang="it-IT" sz="1600" b="1" i="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Riferimenti - Assistenza per credenziali e accesso alla piattaforma</a:t>
            </a:r>
          </a:p>
        </p:txBody>
      </p:sp>
      <p:sp>
        <p:nvSpPr>
          <p:cNvPr id="6" name="Segnaposto numero diapositiva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CFDACF-13EC-4135-9547-E4FC8DE1E292}" type="slidenum">
              <a:rPr kumimoji="0" lang="it-IT"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it-IT"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
        <p:nvSpPr>
          <p:cNvPr id="11" name="Segnaposto contenuto 2">
            <a:extLst>
              <a:ext uri="{FF2B5EF4-FFF2-40B4-BE49-F238E27FC236}">
                <a16:creationId xmlns:a16="http://schemas.microsoft.com/office/drawing/2014/main" id="{21776FD8-8BB2-403B-B832-B5F4DFED1B33}"/>
              </a:ext>
            </a:extLst>
          </p:cNvPr>
          <p:cNvSpPr txBox="1"/>
          <p:nvPr/>
        </p:nvSpPr>
        <p:spPr>
          <a:xfrm>
            <a:off x="350806" y="497243"/>
            <a:ext cx="11477368" cy="5465811"/>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anose="05020102010507070707"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None/>
              <a:tabLst/>
              <a:defRPr/>
            </a:pPr>
            <a:endPar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182880" marR="0" lvl="0" indent="-182880" algn="just" defTabSz="914400" rtl="0" eaLnBrk="1" fontAlgn="auto" latinLnBrk="0" hangingPunct="1">
              <a:lnSpc>
                <a:spcPct val="100000"/>
              </a:lnSpc>
              <a:spcBef>
                <a:spcPts val="0"/>
              </a:spcBef>
              <a:spcAft>
                <a:spcPts val="0"/>
              </a:spcAft>
              <a:buClr>
                <a:srgbClr val="FFFFFF"/>
              </a:buClr>
              <a:buSzTx/>
              <a:buFont typeface="Wingdings" panose="05000000000000000000" pitchFamily="2" charset="2"/>
              <a:buChar char="q"/>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 informazioni correlate al processo di </a:t>
            </a:r>
            <a:r>
              <a:rPr kumimoji="0" lang="it-IT"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attivazione della TS-CNS</a:t>
            </a: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a:p>
            <a:pPr marL="182880" marR="0" lvl="0" indent="-182880" algn="just" defTabSz="914400" rtl="0" eaLnBrk="1" fontAlgn="auto" latinLnBrk="0" hangingPunct="1">
              <a:lnSpc>
                <a:spcPct val="100000"/>
              </a:lnSpc>
              <a:spcBef>
                <a:spcPts val="0"/>
              </a:spcBef>
              <a:spcAft>
                <a:spcPts val="0"/>
              </a:spcAft>
              <a:buClr>
                <a:srgbClr val="FFFFFF"/>
              </a:buClr>
              <a:buSzTx/>
              <a:buFontTx/>
              <a:buChar char="-"/>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Sito web: </a:t>
            </a: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3"/>
              </a:rPr>
              <a:t>https://tscns.regione.sardegna.it</a:t>
            </a:r>
            <a:endPar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182880" marR="0" lvl="0" indent="-182880" algn="just" defTabSz="914400" rtl="0" eaLnBrk="1" fontAlgn="auto" latinLnBrk="0" hangingPunct="1">
              <a:lnSpc>
                <a:spcPct val="100000"/>
              </a:lnSpc>
              <a:spcBef>
                <a:spcPts val="0"/>
              </a:spcBef>
              <a:spcAft>
                <a:spcPts val="0"/>
              </a:spcAft>
              <a:buClr>
                <a:srgbClr val="FFFFFF"/>
              </a:buClr>
              <a:buSzTx/>
              <a:buFontTx/>
              <a:buChar char="-"/>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Posta elettronica: </a:t>
            </a:r>
            <a:r>
              <a:rPr kumimoji="0" 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a:rPr>
              <a:t>tesseraservizisardegna@regione.sardegna.it</a:t>
            </a:r>
            <a:endParaRPr kumimoji="0" 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82880" marR="0" lvl="0" indent="-182880" algn="just" defTabSz="914400" rtl="0" eaLnBrk="1" fontAlgn="auto" latinLnBrk="0" hangingPunct="1">
              <a:lnSpc>
                <a:spcPct val="100000"/>
              </a:lnSpc>
              <a:spcBef>
                <a:spcPts val="0"/>
              </a:spcBef>
              <a:spcAft>
                <a:spcPts val="0"/>
              </a:spcAft>
              <a:buClr>
                <a:srgbClr val="FFFFFF"/>
              </a:buClr>
              <a:buSzTx/>
              <a:buFontTx/>
              <a:buChar char="-"/>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Call center: consultare pagina </a:t>
            </a:r>
            <a:r>
              <a:rPr kumimoji="0" lang="it-IT" sz="1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5"/>
              </a:rPr>
              <a:t>https://tscns.regione.sardegna.it/it/articoli/assistenza</a:t>
            </a:r>
            <a:endParaRPr kumimoji="0" lang="it-IT" sz="1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None/>
              <a:tabLst/>
              <a:defRPr/>
            </a:pPr>
            <a:endParaRPr kumimoji="0" lang="it-IT" sz="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None/>
              <a:tabLst/>
              <a:defRPr/>
            </a:pPr>
            <a:endPar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182880" marR="0" lvl="0" indent="-182880" algn="just" defTabSz="914400" rtl="0" eaLnBrk="1" fontAlgn="auto" latinLnBrk="0" hangingPunct="1">
              <a:lnSpc>
                <a:spcPct val="100000"/>
              </a:lnSpc>
              <a:spcBef>
                <a:spcPts val="0"/>
              </a:spcBef>
              <a:spcAft>
                <a:spcPts val="0"/>
              </a:spcAft>
              <a:buClr>
                <a:srgbClr val="FFFFFF"/>
              </a:buClr>
              <a:buSzTx/>
              <a:buFont typeface="Wingdings" panose="05000000000000000000" pitchFamily="2" charset="2"/>
              <a:buChar char="q"/>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 informazioni correlate al processo di creazione di </a:t>
            </a:r>
            <a:r>
              <a:rPr kumimoji="0" lang="it-IT"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credenziali SPID </a:t>
            </a: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riferirsi all’indirizzo: </a:t>
            </a: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6"/>
              </a:rPr>
              <a:t>https://www.spid.gov.it/</a:t>
            </a: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o al proprio Identity provider in caso si sia già in possesso di credenziali SPID.</a:t>
            </a:r>
          </a:p>
          <a:p>
            <a:pPr marL="0" marR="0" lvl="0" indent="0" algn="just"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None/>
              <a:tabLst/>
              <a:defRPr/>
            </a:pPr>
            <a:endPar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182880" marR="0" lvl="0" indent="-182880" algn="just" defTabSz="914400" rtl="0" eaLnBrk="1" fontAlgn="auto" latinLnBrk="0" hangingPunct="1">
              <a:lnSpc>
                <a:spcPct val="100000"/>
              </a:lnSpc>
              <a:spcBef>
                <a:spcPts val="0"/>
              </a:spcBef>
              <a:spcAft>
                <a:spcPts val="0"/>
              </a:spcAft>
              <a:buClr>
                <a:srgbClr val="FFFFFF"/>
              </a:buClr>
              <a:buSzTx/>
              <a:buFont typeface="Wingdings" panose="05000000000000000000" pitchFamily="2" charset="2"/>
              <a:buChar char="q"/>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 informazioni correlate alla </a:t>
            </a:r>
            <a:r>
              <a:rPr kumimoji="0" lang="it-IT"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richiesta e utilizzo della CIE </a:t>
            </a: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(Carta di Identità Elettronica) consulta le istruzioni per l'uso, i tutorial e i contatti pubblicati sul sito del Ministero dell'interno dedicato alla pagina: </a:t>
            </a: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7"/>
              </a:rPr>
              <a:t>https://www.cartaidentita.interno.gov.it/</a:t>
            </a:r>
            <a:endPar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None/>
              <a:tabLst/>
              <a:defRPr/>
            </a:pPr>
            <a:endPar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None/>
              <a:tabLst/>
              <a:defRPr/>
            </a:pPr>
            <a:endPar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None/>
              <a:tabLst/>
              <a:defRPr/>
            </a:pPr>
            <a:endParaRPr kumimoji="0" lang="it-IT"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None/>
              <a:tabLst/>
              <a:defRPr/>
            </a:pPr>
            <a:r>
              <a:rPr kumimoji="0" lang="it-IT" sz="1400" b="1"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 informazioni correlate alla procedura di accesso alla piattaforma contattare i servizi della Regione Autonoma della Sardegna:</a:t>
            </a:r>
          </a:p>
          <a:p>
            <a:pPr marL="0" marR="0" lvl="0" indent="0" algn="just"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None/>
              <a:tabLst/>
              <a:defRPr/>
            </a:pPr>
            <a:endParaRPr kumimoji="0" lang="it-IT"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182880" marR="0" lvl="0" indent="-182880" algn="just" defTabSz="914400" rtl="0" eaLnBrk="1" fontAlgn="auto" latinLnBrk="0" hangingPunct="1">
              <a:lnSpc>
                <a:spcPct val="100000"/>
              </a:lnSpc>
              <a:spcBef>
                <a:spcPts val="0"/>
              </a:spcBef>
              <a:spcAft>
                <a:spcPts val="0"/>
              </a:spcAft>
              <a:buClr>
                <a:srgbClr val="FFFFFF"/>
              </a:buClr>
              <a:buSzTx/>
              <a:buFont typeface="Wingdings" panose="05000000000000000000" pitchFamily="2" charset="2"/>
              <a:buChar char="q"/>
              <a:tabLst/>
              <a:defRPr/>
            </a:pPr>
            <a:r>
              <a:rPr kumimoji="0" lang="it-IT"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 assistenza accesso con SPID, CIE</a:t>
            </a:r>
          </a:p>
          <a:p>
            <a:pPr marL="0" marR="0" lvl="0" indent="0" algn="just"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None/>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Dal lunedì al venerdì dalle ore 09:00 alle ore 13:00 e dalle ore 15:00 alle ore 17:00, esclusi i festivi.</a:t>
            </a:r>
          </a:p>
          <a:p>
            <a:pPr marL="0" marR="0" lvl="0" indent="0" algn="just"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None/>
              <a:tabLst/>
              <a:defRPr/>
            </a:pPr>
            <a:endPar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182880" marR="0" lvl="0" indent="-182880" algn="just" defTabSz="914400" rtl="0" eaLnBrk="1" fontAlgn="auto" latinLnBrk="0" hangingPunct="1">
              <a:lnSpc>
                <a:spcPct val="100000"/>
              </a:lnSpc>
              <a:spcBef>
                <a:spcPts val="0"/>
              </a:spcBef>
              <a:spcAft>
                <a:spcPts val="0"/>
              </a:spcAft>
              <a:buClr>
                <a:srgbClr val="FFFFFF"/>
              </a:buClr>
              <a:buSzTx/>
              <a:buFontTx/>
              <a:buChar char="-"/>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Telefono 070 2796325</a:t>
            </a:r>
          </a:p>
          <a:p>
            <a:pPr marL="182880" marR="0" lvl="0" indent="-182880" algn="just" defTabSz="914400" rtl="0" eaLnBrk="1" fontAlgn="auto" latinLnBrk="0" hangingPunct="1">
              <a:lnSpc>
                <a:spcPct val="100000"/>
              </a:lnSpc>
              <a:spcBef>
                <a:spcPts val="0"/>
              </a:spcBef>
              <a:spcAft>
                <a:spcPts val="0"/>
              </a:spcAft>
              <a:buClr>
                <a:srgbClr val="FFFFFF"/>
              </a:buClr>
              <a:buSzTx/>
              <a:buFontTx/>
              <a:buChar char="-"/>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E-mail supporto SPID e CIE: </a:t>
            </a: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8"/>
              </a:rPr>
              <a:t>supporto.login@regione.sardegna.it</a:t>
            </a:r>
            <a:endPar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None/>
              <a:tabLst/>
              <a:defRPr/>
            </a:pPr>
            <a:endParaRPr kumimoji="0" lang="it-IT"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None/>
              <a:tabLst/>
              <a:defRPr/>
            </a:pPr>
            <a:endParaRPr kumimoji="0" lang="it-IT"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182880" marR="0" lvl="0" indent="-182880" algn="just" defTabSz="914400" rtl="0" eaLnBrk="1" fontAlgn="auto" latinLnBrk="0" hangingPunct="1">
              <a:lnSpc>
                <a:spcPct val="100000"/>
              </a:lnSpc>
              <a:spcBef>
                <a:spcPts val="0"/>
              </a:spcBef>
              <a:spcAft>
                <a:spcPts val="0"/>
              </a:spcAft>
              <a:buClr>
                <a:srgbClr val="FFFFFF"/>
              </a:buClr>
              <a:buSzTx/>
              <a:buFont typeface="Wingdings" panose="05000000000000000000" pitchFamily="2" charset="2"/>
              <a:buChar char="q"/>
              <a:tabLst/>
              <a:defRPr/>
            </a:pPr>
            <a:r>
              <a:rPr kumimoji="0" lang="it-IT"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 assistenza accesso con TS-CNS</a:t>
            </a:r>
          </a:p>
          <a:p>
            <a:pPr marL="0" marR="0" lvl="0" indent="0" algn="just"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None/>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Dal lunedì al venerdì dalle 9.00 alle 18.00, esclusi i festivi:</a:t>
            </a:r>
          </a:p>
          <a:p>
            <a:pPr marL="0" marR="0" lvl="0" indent="0" algn="just"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None/>
              <a:tabLst/>
              <a:defRPr/>
            </a:pPr>
            <a:endPar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182880" marR="0" lvl="0" indent="-182880" algn="just" defTabSz="914400" rtl="0" eaLnBrk="1" fontAlgn="auto" latinLnBrk="0" hangingPunct="1">
              <a:lnSpc>
                <a:spcPct val="100000"/>
              </a:lnSpc>
              <a:spcBef>
                <a:spcPts val="0"/>
              </a:spcBef>
              <a:spcAft>
                <a:spcPts val="0"/>
              </a:spcAft>
              <a:buClr>
                <a:srgbClr val="FFFFFF"/>
              </a:buClr>
              <a:buSzTx/>
              <a:buFontTx/>
              <a:buChar char="-"/>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Numero verde 800.33.66.11</a:t>
            </a:r>
          </a:p>
          <a:p>
            <a:pPr marL="182880" marR="0" lvl="0" indent="-182880" algn="just" defTabSz="914400" rtl="0" eaLnBrk="1" fontAlgn="auto" latinLnBrk="0" hangingPunct="1">
              <a:lnSpc>
                <a:spcPct val="100000"/>
              </a:lnSpc>
              <a:spcBef>
                <a:spcPts val="0"/>
              </a:spcBef>
              <a:spcAft>
                <a:spcPts val="0"/>
              </a:spcAft>
              <a:buClr>
                <a:srgbClr val="FFFFFF"/>
              </a:buClr>
              <a:buSzTx/>
              <a:buFontTx/>
              <a:buChar char="-"/>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 mobile o dall'estero (+39) 0702796301</a:t>
            </a:r>
          </a:p>
          <a:p>
            <a:pPr marL="182880" marR="0" lvl="0" indent="-182880" algn="just" defTabSz="914400" rtl="0" eaLnBrk="1" fontAlgn="auto" latinLnBrk="0" hangingPunct="1">
              <a:lnSpc>
                <a:spcPct val="100000"/>
              </a:lnSpc>
              <a:spcBef>
                <a:spcPts val="0"/>
              </a:spcBef>
              <a:spcAft>
                <a:spcPts val="0"/>
              </a:spcAft>
              <a:buClr>
                <a:srgbClr val="FFFFFF"/>
              </a:buClr>
              <a:buSzTx/>
              <a:buFontTx/>
              <a:buChar char="-"/>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E-mail: </a:t>
            </a: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4"/>
              </a:rPr>
              <a:t>tesseraservizisardegna@regione.sardegna.it</a:t>
            </a:r>
            <a:endPar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CasellaDiTesto 3">
            <a:extLst>
              <a:ext uri="{FF2B5EF4-FFF2-40B4-BE49-F238E27FC236}">
                <a16:creationId xmlns:a16="http://schemas.microsoft.com/office/drawing/2014/main" id="{18ED715A-7425-8F1F-4F24-7356E5AADC7E}"/>
              </a:ext>
            </a:extLst>
          </p:cNvPr>
          <p:cNvSpPr txBox="1"/>
          <p:nvPr/>
        </p:nvSpPr>
        <p:spPr>
          <a:xfrm>
            <a:off x="10355747" y="6533742"/>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9"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7329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50806" y="19417"/>
            <a:ext cx="11477368" cy="477827"/>
          </a:xfrm>
          <a:solidFill>
            <a:schemeClr val="accent1"/>
          </a:solidFill>
        </p:spPr>
        <p:txBody>
          <a:bodyPr vert="horz" lIns="91440" tIns="45720" rIns="91440" bIns="45720" rtlCol="0" anchor="ctr">
            <a:noAutofit/>
          </a:bodyPr>
          <a:lstStyle/>
          <a:p>
            <a:pPr algn="just">
              <a:lnSpc>
                <a:spcPct val="100000"/>
              </a:lnSpc>
              <a:spcBef>
                <a:spcPts val="0"/>
              </a:spcBef>
              <a:buClr>
                <a:schemeClr val="bg1"/>
              </a:buClr>
              <a:buFont typeface="Wingdings 2" pitchFamily="18" charset="2"/>
            </a:pPr>
            <a:r>
              <a:rPr lang="it-IT" sz="1600" b="1" i="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Riferimenti - assistenza applicativa</a:t>
            </a:r>
          </a:p>
        </p:txBody>
      </p:sp>
      <p:sp>
        <p:nvSpPr>
          <p:cNvPr id="6" name="Segnaposto numero diapositiva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CFDACF-13EC-4135-9547-E4FC8DE1E292}" type="slidenum">
              <a:rPr kumimoji="0" lang="it-IT"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it-IT"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
        <p:nvSpPr>
          <p:cNvPr id="12" name="Segnaposto contenuto 2">
            <a:extLst>
              <a:ext uri="{FF2B5EF4-FFF2-40B4-BE49-F238E27FC236}">
                <a16:creationId xmlns:a16="http://schemas.microsoft.com/office/drawing/2014/main" id="{65B449ED-D1EF-4245-BC29-2DFFD4ED1939}"/>
              </a:ext>
            </a:extLst>
          </p:cNvPr>
          <p:cNvSpPr txBox="1"/>
          <p:nvPr/>
        </p:nvSpPr>
        <p:spPr>
          <a:xfrm>
            <a:off x="347588" y="497244"/>
            <a:ext cx="11477368" cy="2547514"/>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anose="05020102010507070707"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None/>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 la segnalazione di problematiche esclusivamente tecniche relative all’utilizzo della piattaforma SIPES si prega di inviare, da un </a:t>
            </a:r>
            <a:r>
              <a:rPr kumimoji="0" lang="it-IT" sz="1200" b="1"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indirizzo di posta elettronica ordinaria</a:t>
            </a: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una comunicazione al seguente indirizzo e-mail: </a:t>
            </a:r>
            <a:r>
              <a:rPr kumimoji="0" 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supporto.sipes@sardegnait.it</a:t>
            </a:r>
            <a:r>
              <a:rPr kumimoji="0" 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specificando: </a:t>
            </a:r>
          </a:p>
          <a:p>
            <a:pPr marL="0" marR="0" lvl="0" indent="0" algn="just"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None/>
              <a:tabLst/>
              <a:defRPr/>
            </a:pPr>
            <a:endParaRPr kumimoji="0" lang="it-IT"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None/>
              <a:tabLst/>
              <a:defRPr/>
            </a:pPr>
            <a:r>
              <a:rPr kumimoji="0" lang="it-IT"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Nome Cognome, Codice Fiscale </a:t>
            </a:r>
          </a:p>
          <a:p>
            <a:pPr marL="0" marR="0" lvl="0" indent="0" algn="just"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None/>
              <a:tabLst/>
              <a:defRPr/>
            </a:pPr>
            <a:r>
              <a:rPr kumimoji="0" lang="it-IT"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Denominazione soggetto (Ente, ecc.) </a:t>
            </a:r>
          </a:p>
          <a:p>
            <a:pPr marL="0" marR="0" lvl="0" indent="0" algn="just"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None/>
              <a:tabLst/>
              <a:defRPr/>
            </a:pPr>
            <a:r>
              <a:rPr kumimoji="0" lang="it-IT"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 problematica riscontrata </a:t>
            </a:r>
          </a:p>
          <a:p>
            <a:pPr marL="0" marR="0" lvl="0" indent="0" algn="just"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None/>
              <a:tabLst/>
              <a:defRPr/>
            </a:pPr>
            <a:endPar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None/>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Si raccomanda inoltre di allegare all’e-mail lo </a:t>
            </a:r>
            <a:r>
              <a:rPr kumimoji="0" lang="it-IT"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screenshot</a:t>
            </a: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della pagina del sistema SIPES nella quale si è riscontrato la problematica/l'errore con l'evidenza dello stesso</a:t>
            </a:r>
          </a:p>
          <a:p>
            <a:pPr marL="0" marR="0" lvl="0" indent="0" algn="just"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None/>
              <a:tabLst/>
              <a:defRPr/>
            </a:pPr>
            <a:endParaRPr kumimoji="0" lang="it-IT"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 informazioni o chiarimenti relativi al procedimento amministrativo si prega di rivolgersi ai referenti amministrativi indicati nel bando di interesse.</a:t>
            </a:r>
            <a:endParaRPr kumimoji="0" lang="it-IT"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CasellaDiTesto 2">
            <a:extLst>
              <a:ext uri="{FF2B5EF4-FFF2-40B4-BE49-F238E27FC236}">
                <a16:creationId xmlns:a16="http://schemas.microsoft.com/office/drawing/2014/main" id="{2E1A2238-3D93-7F1C-1064-B99C0760AAA4}"/>
              </a:ext>
            </a:extLst>
          </p:cNvPr>
          <p:cNvSpPr txBox="1"/>
          <p:nvPr/>
        </p:nvSpPr>
        <p:spPr>
          <a:xfrm>
            <a:off x="10355747" y="6533742"/>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4"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803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Prerequisiti</a:t>
            </a:r>
          </a:p>
        </p:txBody>
      </p:sp>
      <p:sp>
        <p:nvSpPr>
          <p:cNvPr id="2" name="Segnaposto numero diapositiva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CFDACF-13EC-4135-9547-E4FC8DE1E292}" type="slidenum">
              <a:rPr kumimoji="0" lang="it-IT"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it-IT"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
        <p:nvSpPr>
          <p:cNvPr id="8" name="Segnaposto contenuto 2">
            <a:extLst>
              <a:ext uri="{FF2B5EF4-FFF2-40B4-BE49-F238E27FC236}">
                <a16:creationId xmlns:a16="http://schemas.microsoft.com/office/drawing/2014/main" id="{57317603-FB18-4CF9-8D75-187BD1A91B65}"/>
              </a:ext>
            </a:extLst>
          </p:cNvPr>
          <p:cNvSpPr txBox="1"/>
          <p:nvPr/>
        </p:nvSpPr>
        <p:spPr>
          <a:xfrm>
            <a:off x="3960708" y="777608"/>
            <a:ext cx="7315200" cy="512064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anose="05020102010507070707"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9pPr>
          </a:lstStyle>
          <a:p>
            <a:pPr marL="0" marR="0" lvl="0" indent="0" algn="just" defTabSz="914400" rtl="0" eaLnBrk="1" fontAlgn="auto" latinLnBrk="0" hangingPunct="1">
              <a:lnSpc>
                <a:spcPct val="150000"/>
              </a:lnSpc>
              <a:spcBef>
                <a:spcPts val="1200"/>
              </a:spcBef>
              <a:spcAft>
                <a:spcPts val="0"/>
              </a:spcAft>
              <a:buClr>
                <a:srgbClr val="40BAD2"/>
              </a:buClr>
              <a:buSzTx/>
              <a:buFont typeface="Wingdings 2" panose="05020102010507070707" pitchFamily="18" charset="2"/>
              <a:buNone/>
              <a:tabLst/>
              <a:defRPr/>
            </a:pPr>
            <a:r>
              <a:rPr kumimoji="0" lang="it-IT" sz="13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L’accesso al sistema avviene secondo le comuni modalità stabilite per l'accesso ai servizi online della Pubblica Amministrazione. Se non possiedi ancora un'identità digitale puoi richiedere l'attivazione della tua nuova identità rivolgendoti ad uno degli Identity Provider SPID abilitati da </a:t>
            </a:r>
            <a:r>
              <a:rPr kumimoji="0" lang="it-IT" sz="1300" b="0" i="0" u="none" strike="noStrike" kern="1200" cap="none" spc="0" normalizeH="0" baseline="0" noProof="0" dirty="0" err="1">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AgID</a:t>
            </a:r>
            <a:r>
              <a:rPr kumimoji="0" lang="it-IT" sz="13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 utilizzare la tua TS-CNS oppure la Carta d’Identità Elettronica (CIE).  Per dettagli:</a:t>
            </a:r>
          </a:p>
          <a:p>
            <a:pPr marL="0" marR="0" lvl="0" indent="0" algn="ctr" defTabSz="914400" rtl="0" eaLnBrk="1" fontAlgn="auto" latinLnBrk="0" hangingPunct="1">
              <a:lnSpc>
                <a:spcPct val="100000"/>
              </a:lnSpc>
              <a:spcBef>
                <a:spcPts val="1200"/>
              </a:spcBef>
              <a:spcAft>
                <a:spcPts val="0"/>
              </a:spcAft>
              <a:buClr>
                <a:srgbClr val="40BAD2"/>
              </a:buClr>
              <a:buSzTx/>
              <a:buFont typeface="Wingdings 2" panose="05020102010507070707" pitchFamily="18" charset="2"/>
              <a:buNone/>
              <a:tabLst/>
              <a:defRPr/>
            </a:pPr>
            <a:r>
              <a:rPr kumimoji="0" lang="it-IT" sz="13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hlinkClick r:id="rId2"/>
              </a:rPr>
              <a:t>https://www.spid.gov.it/richiedi-spid</a:t>
            </a:r>
            <a:endParaRPr kumimoji="0" lang="it-IT" sz="13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1200"/>
              </a:spcBef>
              <a:spcAft>
                <a:spcPts val="0"/>
              </a:spcAft>
              <a:buClr>
                <a:srgbClr val="40BAD2"/>
              </a:buClr>
              <a:buSzTx/>
              <a:buFont typeface="Wingdings 2" panose="05020102010507070707" pitchFamily="18" charset="2"/>
              <a:buNone/>
              <a:tabLst/>
              <a:defRPr/>
            </a:pPr>
            <a:r>
              <a:rPr kumimoji="0" lang="it-IT" sz="13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hlinkClick r:id="rId3"/>
              </a:rPr>
              <a:t>https://tscns.regione.sardegna.it/</a:t>
            </a:r>
            <a:r>
              <a:rPr kumimoji="0" lang="it-IT" sz="13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1200"/>
              </a:spcBef>
              <a:spcAft>
                <a:spcPts val="0"/>
              </a:spcAft>
              <a:buClr>
                <a:srgbClr val="40BAD2"/>
              </a:buClr>
              <a:buSzTx/>
              <a:buFont typeface="Wingdings 2" panose="05020102010507070707" pitchFamily="18" charset="2"/>
              <a:buNone/>
              <a:tabLst/>
              <a:defRPr/>
            </a:pPr>
            <a:r>
              <a:rPr kumimoji="0" lang="it-IT" sz="13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hlinkClick r:id="rId4"/>
              </a:rPr>
              <a:t>https://www.cartaidentita.interno.gov.it/</a:t>
            </a:r>
            <a:endParaRPr kumimoji="0" lang="it-IT" sz="13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1200"/>
              </a:spcBef>
              <a:spcAft>
                <a:spcPts val="0"/>
              </a:spcAft>
              <a:buClr>
                <a:srgbClr val="40BAD2"/>
              </a:buClr>
              <a:buSzTx/>
              <a:buFont typeface="Wingdings 2" panose="05020102010507070707" pitchFamily="18" charset="2"/>
              <a:buNone/>
              <a:tabLst/>
              <a:defRPr/>
            </a:pPr>
            <a:r>
              <a:rPr kumimoji="0" lang="it-IT" sz="13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È necessario </a:t>
            </a:r>
            <a:r>
              <a:rPr kumimoji="0" lang="it-IT" sz="13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disporre di firma digitale</a:t>
            </a:r>
            <a:r>
              <a:rPr kumimoji="0" lang="it-IT" sz="13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 Le domande devono essere sottoscritte digitalmente. Il rappresentante legale del Comune proponente  deve essere in possesso di firma digitale in corso di validità e dei relativi strumenti per apporre la firma digitale su documenti elettronici.</a:t>
            </a:r>
          </a:p>
          <a:p>
            <a:pPr marL="0" marR="0" lvl="0" indent="0" algn="just" defTabSz="914400" rtl="0" eaLnBrk="1" fontAlgn="auto" latinLnBrk="0" hangingPunct="1">
              <a:lnSpc>
                <a:spcPct val="150000"/>
              </a:lnSpc>
              <a:spcBef>
                <a:spcPts val="1200"/>
              </a:spcBef>
              <a:spcAft>
                <a:spcPts val="0"/>
              </a:spcAft>
              <a:buClr>
                <a:srgbClr val="40BAD2"/>
              </a:buClr>
              <a:buSzTx/>
              <a:buFont typeface="Wingdings 2" panose="05020102010507070707" pitchFamily="18" charset="2"/>
              <a:buNone/>
              <a:tabLst/>
              <a:defRPr/>
            </a:pPr>
            <a:r>
              <a:rPr kumimoji="0" lang="it-IT" sz="13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È necessario </a:t>
            </a:r>
            <a:r>
              <a:rPr kumimoji="0" lang="it-IT" sz="13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disporre di casella di posta elettronica certificata (PEC)</a:t>
            </a:r>
            <a:r>
              <a:rPr kumimoji="0" lang="it-IT" sz="13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 All’atto della trasmissione della domanda il sistema invia un’email di notifica all’indirizzo PEC indicato in fase di compilazione del profilo. Si deve pertanto disporre di una casella di posta elettronica certificata.</a:t>
            </a:r>
          </a:p>
        </p:txBody>
      </p:sp>
    </p:spTree>
    <p:extLst>
      <p:ext uri="{BB962C8B-B14F-4D97-AF65-F5344CB8AC3E}">
        <p14:creationId xmlns:p14="http://schemas.microsoft.com/office/powerpoint/2010/main" val="2112567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379BFFA0-E0BC-4C62-A50D-ADC0A03AE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17" y="1371180"/>
            <a:ext cx="9895428" cy="2928620"/>
          </a:xfrm>
          <a:prstGeom prst="rect">
            <a:avLst/>
          </a:prstGeom>
          <a:ln>
            <a:noFill/>
          </a:ln>
          <a:effectLst>
            <a:outerShdw blurRad="190500" algn="tl" rotWithShape="0">
              <a:srgbClr val="000000">
                <a:alpha val="70000"/>
              </a:srgbClr>
            </a:outerShdw>
          </a:effectLst>
        </p:spPr>
      </p:pic>
      <p:pic>
        <p:nvPicPr>
          <p:cNvPr id="2" name="Immagine 1">
            <a:extLst>
              <a:ext uri="{FF2B5EF4-FFF2-40B4-BE49-F238E27FC236}">
                <a16:creationId xmlns:a16="http://schemas.microsoft.com/office/drawing/2014/main" id="{77AE47D8-C18A-01E7-A5DD-76903B7A9AEC}"/>
              </a:ext>
            </a:extLst>
          </p:cNvPr>
          <p:cNvPicPr>
            <a:picLocks noChangeAspect="1"/>
          </p:cNvPicPr>
          <p:nvPr/>
        </p:nvPicPr>
        <p:blipFill>
          <a:blip r:embed="rId3"/>
          <a:stretch>
            <a:fillRect/>
          </a:stretch>
        </p:blipFill>
        <p:spPr>
          <a:xfrm>
            <a:off x="8605560" y="1968195"/>
            <a:ext cx="3339846" cy="3065526"/>
          </a:xfrm>
          <a:prstGeom prst="rect">
            <a:avLst/>
          </a:prstGeom>
          <a:ln>
            <a:noFill/>
          </a:ln>
          <a:effectLst>
            <a:outerShdw blurRad="190500" algn="tl" rotWithShape="0">
              <a:srgbClr val="000000">
                <a:alpha val="70000"/>
              </a:srgbClr>
            </a:outerShdw>
          </a:effectLst>
        </p:spPr>
      </p:pic>
      <p:sp>
        <p:nvSpPr>
          <p:cNvPr id="18" name="Titolo 12"/>
          <p:cNvSpPr>
            <a:spLocks noGrp="1"/>
          </p:cNvSpPr>
          <p:nvPr>
            <p:ph type="title"/>
          </p:nvPr>
        </p:nvSpPr>
        <p:spPr>
          <a:xfrm>
            <a:off x="155544" y="191689"/>
            <a:ext cx="2153920" cy="374870"/>
          </a:xfrm>
          <a:solidFill>
            <a:schemeClr val="accent1"/>
          </a:solidFill>
        </p:spPr>
        <p:txBody>
          <a:bodyPr>
            <a:normAutofit/>
          </a:bodyPr>
          <a:lstStyle/>
          <a:p>
            <a:r>
              <a:rPr lang="it-IT" sz="1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Accesso</a:t>
            </a:r>
            <a:r>
              <a:rPr lang="it-IT" sz="2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al SIPES</a:t>
            </a:r>
          </a:p>
        </p:txBody>
      </p:sp>
      <p:sp>
        <p:nvSpPr>
          <p:cNvPr id="5" name="Segnaposto numero diapositiva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CFDACF-13EC-4135-9547-E4FC8DE1E292}" type="slidenum">
              <a:rPr kumimoji="0" lang="it-IT"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it-IT"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
        <p:nvSpPr>
          <p:cNvPr id="9" name="Segnaposto contenuto 2"/>
          <p:cNvSpPr txBox="1">
            <a:spLocks/>
          </p:cNvSpPr>
          <p:nvPr/>
        </p:nvSpPr>
        <p:spPr>
          <a:xfrm>
            <a:off x="350806" y="4703229"/>
            <a:ext cx="4735544" cy="1509791"/>
          </a:xfrm>
          <a:prstGeom prst="rect">
            <a:avLst/>
          </a:prstGeom>
          <a:solidFill>
            <a:schemeClr val="accent1"/>
          </a:solidFill>
        </p:spPr>
        <p:txBody>
          <a:bodyPr vert="horz" lIns="91440" tIns="45720" rIns="91440" bIns="45720" rtlCol="0" anchor="ctr">
            <a:normAutofit fontScale="850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2880" marR="0" lvl="0" indent="-182880" algn="just" defTabSz="914400" rtl="0" eaLnBrk="1" fontAlgn="auto" latinLnBrk="0" hangingPunct="1">
              <a:lnSpc>
                <a:spcPct val="120000"/>
              </a:lnSpc>
              <a:spcBef>
                <a:spcPts val="600"/>
              </a:spcBef>
              <a:spcAft>
                <a:spcPts val="0"/>
              </a:spcAft>
              <a:buClr>
                <a:srgbClr val="40BAD2"/>
              </a:buClr>
              <a:buSzTx/>
              <a:buFont typeface="Arial" panose="020B0604020202020204" pitchFamily="34" charset="0"/>
              <a:buChar char="•"/>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 caso di autenticazione positiva, </a:t>
            </a:r>
            <a:r>
              <a:rPr kumimoji="0" lang="it-IT"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 solo se l’utente non ha mai effettuato l’accesso</a:t>
            </a: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il sistema richiede una conferma circa la volontà effettiva di registrarsi sulla piattaforma SIPES. In caso contrario si accede direttamente alla schermata successiva.</a:t>
            </a:r>
          </a:p>
          <a:p>
            <a:pPr marL="182880" marR="0" lvl="0" indent="-182880" algn="just" defTabSz="914400" rtl="0" eaLnBrk="1" fontAlgn="auto" latinLnBrk="0" hangingPunct="1">
              <a:lnSpc>
                <a:spcPct val="120000"/>
              </a:lnSpc>
              <a:spcBef>
                <a:spcPts val="600"/>
              </a:spcBef>
              <a:spcAft>
                <a:spcPts val="0"/>
              </a:spcAft>
              <a:buClr>
                <a:srgbClr val="40BAD2"/>
              </a:buClr>
              <a:buSzTx/>
              <a:buFont typeface="Arial" panose="020B0604020202020204" pitchFamily="34" charset="0"/>
              <a:buChar char="•"/>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Premendo </a:t>
            </a: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SALVA E PROSEGUI &gt;&gt; </a:t>
            </a: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si accede alla pagina </a:t>
            </a:r>
            <a:r>
              <a:rPr kumimoji="0" lang="it-IT" sz="14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Elenco Profili</a:t>
            </a:r>
          </a:p>
        </p:txBody>
      </p:sp>
      <p:sp>
        <p:nvSpPr>
          <p:cNvPr id="20" name="Segnaposto contenuto 2"/>
          <p:cNvSpPr txBox="1">
            <a:spLocks/>
          </p:cNvSpPr>
          <p:nvPr/>
        </p:nvSpPr>
        <p:spPr>
          <a:xfrm>
            <a:off x="5337076" y="191689"/>
            <a:ext cx="6679914" cy="1025979"/>
          </a:xfrm>
          <a:prstGeom prst="rect">
            <a:avLst/>
          </a:prstGeom>
          <a:solidFill>
            <a:schemeClr val="accent1"/>
          </a:solidFill>
        </p:spPr>
        <p:txBody>
          <a:bodyPr vert="horz" lIns="91440" tIns="45720" rIns="91440" bIns="45720" rtlCol="0" anchor="ctr">
            <a:normAutofit fontScale="925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just" defTabSz="914400" rtl="0" eaLnBrk="1" fontAlgn="auto" latinLnBrk="0" hangingPunct="1">
              <a:lnSpc>
                <a:spcPct val="150000"/>
              </a:lnSpc>
              <a:spcBef>
                <a:spcPts val="1200"/>
              </a:spcBef>
              <a:spcAft>
                <a:spcPts val="0"/>
              </a:spcAft>
              <a:buClr>
                <a:srgbClr val="40BAD2"/>
              </a:buClr>
              <a:buSzTx/>
              <a:buFont typeface="Wingdings 2" pitchFamily="18" charset="2"/>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Cliccando sul link </a:t>
            </a: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4"/>
              </a:rPr>
              <a:t>https://sipes.regione.sardegna.it/sipes/</a:t>
            </a: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della piattaforma SIPES indicato sul bando si visualizza la pagina di benvenuto. </a:t>
            </a:r>
          </a:p>
          <a:p>
            <a:pPr marL="0" marR="0" lvl="0" indent="0" algn="just" defTabSz="914400" rtl="0" eaLnBrk="1" fontAlgn="auto" latinLnBrk="0" hangingPunct="1">
              <a:lnSpc>
                <a:spcPct val="150000"/>
              </a:lnSpc>
              <a:spcBef>
                <a:spcPts val="1200"/>
              </a:spcBef>
              <a:spcAft>
                <a:spcPts val="0"/>
              </a:spcAft>
              <a:buClr>
                <a:srgbClr val="40BAD2"/>
              </a:buClr>
              <a:buSzTx/>
              <a:buFont typeface="Wingdings 2" pitchFamily="18" charset="2"/>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Il pulsate </a:t>
            </a: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Accedi &gt;&gt;</a:t>
            </a: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rimanda alla scelta della modalità di accesso. </a:t>
            </a:r>
          </a:p>
        </p:txBody>
      </p:sp>
      <p:sp>
        <p:nvSpPr>
          <p:cNvPr id="19" name="CasellaDiTesto 18"/>
          <p:cNvSpPr txBox="1"/>
          <p:nvPr/>
        </p:nvSpPr>
        <p:spPr>
          <a:xfrm>
            <a:off x="10200345" y="6410620"/>
            <a:ext cx="1504949" cy="276999"/>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5" action="ppaction://hlinksldjump"/>
              </a:rPr>
              <a:t>Torna all’INDICE</a:t>
            </a:r>
            <a:endParaRPr kumimoji="0" lang="it-IT" sz="12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Freccia curva 22">
            <a:extLst>
              <a:ext uri="{FF2B5EF4-FFF2-40B4-BE49-F238E27FC236}">
                <a16:creationId xmlns:a16="http://schemas.microsoft.com/office/drawing/2014/main" id="{E93AC8C2-E600-4153-B7E3-CA80182C69D6}"/>
              </a:ext>
            </a:extLst>
          </p:cNvPr>
          <p:cNvSpPr/>
          <p:nvPr/>
        </p:nvSpPr>
        <p:spPr>
          <a:xfrm>
            <a:off x="5135700" y="2914445"/>
            <a:ext cx="1116243" cy="514555"/>
          </a:xfrm>
          <a:prstGeom prst="bentArrow">
            <a:avLst>
              <a:gd name="adj1" fmla="val 25000"/>
              <a:gd name="adj2" fmla="val 25000"/>
              <a:gd name="adj3" fmla="val 25000"/>
              <a:gd name="adj4" fmla="val 479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24" name="Segnaposto contenuto 2">
            <a:extLst>
              <a:ext uri="{FF2B5EF4-FFF2-40B4-BE49-F238E27FC236}">
                <a16:creationId xmlns:a16="http://schemas.microsoft.com/office/drawing/2014/main" id="{6098144D-99F3-4F23-B60C-2D7AF0A8D70E}"/>
              </a:ext>
            </a:extLst>
          </p:cNvPr>
          <p:cNvSpPr txBox="1"/>
          <p:nvPr/>
        </p:nvSpPr>
        <p:spPr>
          <a:xfrm>
            <a:off x="6394318" y="2230436"/>
            <a:ext cx="2282716" cy="799309"/>
          </a:xfrm>
          <a:prstGeom prst="rect">
            <a:avLst/>
          </a:prstGeom>
          <a:solidFill>
            <a:schemeClr val="accent1"/>
          </a:solidFill>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anose="05020102010507070707"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lnSpc>
                <a:spcPct val="120000"/>
              </a:lnSpc>
              <a:spcBef>
                <a:spcPts val="600"/>
              </a:spcBef>
              <a:spcAft>
                <a:spcPts val="0"/>
              </a:spcAft>
              <a:buClr>
                <a:srgbClr val="40BAD2"/>
              </a:buClr>
              <a:buSzTx/>
              <a:buFont typeface="Arial" panose="020B0604020202020204" pitchFamily="34" charset="0"/>
              <a:buChar char="•"/>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 l’accesso attraverso SPID è necessario essere accreditati al livello 2</a:t>
            </a:r>
          </a:p>
        </p:txBody>
      </p:sp>
      <p:sp>
        <p:nvSpPr>
          <p:cNvPr id="25" name="Freccia in giù 24">
            <a:extLst>
              <a:ext uri="{FF2B5EF4-FFF2-40B4-BE49-F238E27FC236}">
                <a16:creationId xmlns:a16="http://schemas.microsoft.com/office/drawing/2014/main" id="{00BA957F-95D4-4E4A-8991-74F21E8F3AD1}"/>
              </a:ext>
            </a:extLst>
          </p:cNvPr>
          <p:cNvSpPr/>
          <p:nvPr/>
        </p:nvSpPr>
        <p:spPr>
          <a:xfrm rot="16200000">
            <a:off x="8959657" y="2256883"/>
            <a:ext cx="285750" cy="746417"/>
          </a:xfrm>
          <a:prstGeom prst="downArrow">
            <a:avLst>
              <a:gd name="adj1" fmla="val 50000"/>
              <a:gd name="adj2" fmla="val 39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6" name="Segnaposto contenuto 2">
            <a:extLst>
              <a:ext uri="{FF2B5EF4-FFF2-40B4-BE49-F238E27FC236}">
                <a16:creationId xmlns:a16="http://schemas.microsoft.com/office/drawing/2014/main" id="{90A456AF-6676-4E94-892C-45F323DCE25E}"/>
              </a:ext>
            </a:extLst>
          </p:cNvPr>
          <p:cNvSpPr txBox="1"/>
          <p:nvPr/>
        </p:nvSpPr>
        <p:spPr>
          <a:xfrm>
            <a:off x="6394318" y="4075858"/>
            <a:ext cx="2282715" cy="799309"/>
          </a:xfrm>
          <a:prstGeom prst="rect">
            <a:avLst/>
          </a:prstGeom>
          <a:solidFill>
            <a:schemeClr val="accent1"/>
          </a:solidFill>
        </p:spPr>
        <p:txBody>
          <a:bodyPr vert="horz" lIns="91440" tIns="45720" rIns="91440" bIns="45720" rtlCol="0" anchor="ctr">
            <a:normAutofit fontScale="92500" lnSpcReduction="20000"/>
          </a:bodyPr>
          <a:lstStyle>
            <a:lvl1pPr marL="182880" indent="-182880" algn="l" defTabSz="914400" rtl="0" eaLnBrk="1" latinLnBrk="0" hangingPunct="1">
              <a:lnSpc>
                <a:spcPct val="90000"/>
              </a:lnSpc>
              <a:spcBef>
                <a:spcPts val="1200"/>
              </a:spcBef>
              <a:buClr>
                <a:schemeClr val="accent1"/>
              </a:buClr>
              <a:buFont typeface="Wingdings 2" panose="05020102010507070707"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lnSpc>
                <a:spcPct val="120000"/>
              </a:lnSpc>
              <a:spcBef>
                <a:spcPts val="600"/>
              </a:spcBef>
              <a:spcAft>
                <a:spcPts val="0"/>
              </a:spcAft>
              <a:buClr>
                <a:srgbClr val="40BAD2"/>
              </a:buClr>
              <a:buSzTx/>
              <a:buFont typeface="Arial" panose="020B0604020202020204" pitchFamily="34" charset="0"/>
              <a:buChar char="•"/>
              <a:tabLst/>
              <a:defRPr/>
            </a:pPr>
            <a:r>
              <a:rPr kumimoji="0" 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 l’accesso tramite Smart card (TS-CNS, CNS) sarà richiesto il codice PIN del dispositivo</a:t>
            </a:r>
          </a:p>
        </p:txBody>
      </p:sp>
      <p:sp>
        <p:nvSpPr>
          <p:cNvPr id="27" name="Freccia in giù 26">
            <a:extLst>
              <a:ext uri="{FF2B5EF4-FFF2-40B4-BE49-F238E27FC236}">
                <a16:creationId xmlns:a16="http://schemas.microsoft.com/office/drawing/2014/main" id="{AF47FEBE-735E-432B-ABF6-8265EBBF6FA0}"/>
              </a:ext>
            </a:extLst>
          </p:cNvPr>
          <p:cNvSpPr/>
          <p:nvPr/>
        </p:nvSpPr>
        <p:spPr>
          <a:xfrm rot="16200000">
            <a:off x="8959658" y="3152640"/>
            <a:ext cx="285750" cy="746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8" name="Freccia in giù 27">
            <a:extLst>
              <a:ext uri="{FF2B5EF4-FFF2-40B4-BE49-F238E27FC236}">
                <a16:creationId xmlns:a16="http://schemas.microsoft.com/office/drawing/2014/main" id="{102DFCAF-9E4B-4B5B-86D3-20FD7B1F3570}"/>
              </a:ext>
            </a:extLst>
          </p:cNvPr>
          <p:cNvSpPr/>
          <p:nvPr/>
        </p:nvSpPr>
        <p:spPr>
          <a:xfrm rot="16200000">
            <a:off x="8959658" y="4102305"/>
            <a:ext cx="285750" cy="746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9" name="Segnaposto contenuto 2">
            <a:extLst>
              <a:ext uri="{FF2B5EF4-FFF2-40B4-BE49-F238E27FC236}">
                <a16:creationId xmlns:a16="http://schemas.microsoft.com/office/drawing/2014/main" id="{885A2BE7-2872-4F38-BC1F-E78515702CD6}"/>
              </a:ext>
            </a:extLst>
          </p:cNvPr>
          <p:cNvSpPr txBox="1"/>
          <p:nvPr/>
        </p:nvSpPr>
        <p:spPr>
          <a:xfrm>
            <a:off x="6394318" y="3153147"/>
            <a:ext cx="2282716" cy="799309"/>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anose="05020102010507070707"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lnSpc>
                <a:spcPct val="120000"/>
              </a:lnSpc>
              <a:spcBef>
                <a:spcPts val="600"/>
              </a:spcBef>
              <a:spcAft>
                <a:spcPts val="0"/>
              </a:spcAft>
              <a:buClr>
                <a:srgbClr val="40BAD2"/>
              </a:buClr>
              <a:buSzTx/>
              <a:buFont typeface="Arial" panose="020B0604020202020204" pitchFamily="34" charset="0"/>
              <a:buChar char="•"/>
              <a:tabLst/>
              <a:defRPr/>
            </a:pPr>
            <a:r>
              <a:rPr kumimoji="0" lang="it-IT"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 l’accesso tramite CIE (Carta d’Identità Elettronica) sarà richiesto il codice PIN del dispositivo</a:t>
            </a:r>
          </a:p>
        </p:txBody>
      </p:sp>
    </p:spTree>
    <p:extLst>
      <p:ext uri="{BB962C8B-B14F-4D97-AF65-F5344CB8AC3E}">
        <p14:creationId xmlns:p14="http://schemas.microsoft.com/office/powerpoint/2010/main" val="3189554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7" name="Segnaposto contenuto 2"/>
          <p:cNvSpPr txBox="1">
            <a:spLocks/>
          </p:cNvSpPr>
          <p:nvPr/>
        </p:nvSpPr>
        <p:spPr>
          <a:xfrm>
            <a:off x="6715593" y="133155"/>
            <a:ext cx="5299601" cy="1150418"/>
          </a:xfrm>
          <a:prstGeom prst="rect">
            <a:avLst/>
          </a:prstGeom>
          <a:solidFill>
            <a:schemeClr val="accent1"/>
          </a:solidFill>
        </p:spPr>
        <p:txBody>
          <a:bodyPr vert="horz" lIns="91440" tIns="45720" rIns="91440" bIns="45720" rtlCol="0" anchor="ctr">
            <a:normAutofit fontScale="925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50000"/>
              </a:lnSpc>
              <a:buNone/>
            </a:pPr>
            <a:r>
              <a:rPr lang="it-IT" sz="1600" dirty="0">
                <a:solidFill>
                  <a:schemeClr val="bg1"/>
                </a:solidFill>
                <a:latin typeface="Arial" panose="020B0604020202020204" pitchFamily="34" charset="0"/>
                <a:cs typeface="Arial" panose="020B0604020202020204" pitchFamily="34" charset="0"/>
              </a:rPr>
              <a:t>Una volta effettuato l’accesso al sistema verranno mostrati i profili per cui è possibile operare nella piattaforma SIPES e la funzionalità per crearne uno nuovo.</a:t>
            </a:r>
          </a:p>
        </p:txBody>
      </p:sp>
      <p:sp>
        <p:nvSpPr>
          <p:cNvPr id="6" name="Titolo 5"/>
          <p:cNvSpPr>
            <a:spLocks noGrp="1"/>
          </p:cNvSpPr>
          <p:nvPr>
            <p:ph type="title"/>
          </p:nvPr>
        </p:nvSpPr>
        <p:spPr>
          <a:xfrm>
            <a:off x="155544" y="202329"/>
            <a:ext cx="2482725" cy="391667"/>
          </a:xfrm>
          <a:solidFill>
            <a:schemeClr val="accent1"/>
          </a:solidFill>
        </p:spPr>
        <p:txBody>
          <a:bodyPr vert="horz" lIns="91440" tIns="45720" rIns="91440" bIns="45720" rtlCol="0" anchor="ctr">
            <a:normAutofit/>
          </a:bodyPr>
          <a:lstStyle/>
          <a:p>
            <a:r>
              <a:rPr lang="it-IT" sz="1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Elenco Profili</a:t>
            </a:r>
          </a:p>
        </p:txBody>
      </p:sp>
      <p:sp>
        <p:nvSpPr>
          <p:cNvPr id="3" name="Segnaposto numero diapositiva 2"/>
          <p:cNvSpPr>
            <a:spLocks noGrp="1"/>
          </p:cNvSpPr>
          <p:nvPr>
            <p:ph type="sldNum" sz="quarter" idx="12"/>
          </p:nvPr>
        </p:nvSpPr>
        <p:spPr/>
        <p:txBody>
          <a:bodyPr/>
          <a:lstStyle/>
          <a:p>
            <a:fld id="{BCCFDACF-13EC-4135-9547-E4FC8DE1E292}" type="slidenum">
              <a:rPr lang="it-IT" smtClean="0"/>
              <a:pPr/>
              <a:t>6</a:t>
            </a:fld>
            <a:endParaRPr lang="it-IT"/>
          </a:p>
        </p:txBody>
      </p:sp>
      <p:sp>
        <p:nvSpPr>
          <p:cNvPr id="11" name="Segnaposto contenuto 2"/>
          <p:cNvSpPr txBox="1">
            <a:spLocks/>
          </p:cNvSpPr>
          <p:nvPr/>
        </p:nvSpPr>
        <p:spPr>
          <a:xfrm>
            <a:off x="394747" y="3886199"/>
            <a:ext cx="11440565" cy="1583871"/>
          </a:xfrm>
          <a:prstGeom prst="rect">
            <a:avLst/>
          </a:prstGeom>
          <a:solidFill>
            <a:schemeClr val="accent1"/>
          </a:solidFill>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50000"/>
              </a:lnSpc>
              <a:buNone/>
            </a:pPr>
            <a:r>
              <a:rPr lang="it-IT" sz="1600" b="1" dirty="0">
                <a:solidFill>
                  <a:srgbClr val="FF0000"/>
                </a:solidFill>
                <a:latin typeface="Arial" panose="020B0604020202020204" pitchFamily="34" charset="0"/>
                <a:cs typeface="Arial" panose="020B0604020202020204" pitchFamily="34" charset="0"/>
              </a:rPr>
              <a:t>Nota: </a:t>
            </a:r>
          </a:p>
          <a:p>
            <a:pPr marL="0" indent="0" algn="just">
              <a:lnSpc>
                <a:spcPct val="150000"/>
              </a:lnSpc>
              <a:buNone/>
            </a:pPr>
            <a:r>
              <a:rPr lang="it-IT" sz="1600" b="1" dirty="0">
                <a:solidFill>
                  <a:srgbClr val="FF0000"/>
                </a:solidFill>
                <a:latin typeface="Arial" panose="020B0604020202020204" pitchFamily="34" charset="0"/>
                <a:cs typeface="Arial" panose="020B0604020202020204" pitchFamily="34" charset="0"/>
              </a:rPr>
              <a:t> - Attenzione</a:t>
            </a:r>
            <a:r>
              <a:rPr lang="it-IT" sz="1600" dirty="0">
                <a:solidFill>
                  <a:srgbClr val="FF0000"/>
                </a:solidFill>
                <a:latin typeface="Arial" panose="020B0604020202020204" pitchFamily="34" charset="0"/>
                <a:cs typeface="Arial" panose="020B0604020202020204" pitchFamily="34" charset="0"/>
              </a:rPr>
              <a:t>: L’accesso </a:t>
            </a:r>
            <a:r>
              <a:rPr lang="it-IT" sz="1600" b="1" dirty="0">
                <a:solidFill>
                  <a:srgbClr val="FF0000"/>
                </a:solidFill>
                <a:latin typeface="Arial" panose="020B0604020202020204" pitchFamily="34" charset="0"/>
                <a:cs typeface="Arial" panose="020B0604020202020204" pitchFamily="34" charset="0"/>
              </a:rPr>
              <a:t>contemporaneo</a:t>
            </a:r>
            <a:r>
              <a:rPr lang="it-IT" sz="1600" dirty="0">
                <a:solidFill>
                  <a:srgbClr val="FF0000"/>
                </a:solidFill>
                <a:latin typeface="Arial" panose="020B0604020202020204" pitchFamily="34" charset="0"/>
                <a:cs typeface="Arial" panose="020B0604020202020204" pitchFamily="34" charset="0"/>
              </a:rPr>
              <a:t> da più personal computer, o da più browser, con le stesse credenziali può determinare delle incoerenze ed è fortemente sconsigliato. È altresì NECESSARIO lasciare attiva </a:t>
            </a:r>
            <a:r>
              <a:rPr lang="it-IT" sz="1600" b="1" dirty="0">
                <a:solidFill>
                  <a:srgbClr val="FF0000"/>
                </a:solidFill>
                <a:latin typeface="Arial" panose="020B0604020202020204" pitchFamily="34" charset="0"/>
                <a:cs typeface="Arial" panose="020B0604020202020204" pitchFamily="34" charset="0"/>
              </a:rPr>
              <a:t>una sola finestra </a:t>
            </a:r>
            <a:r>
              <a:rPr lang="it-IT" sz="1600" dirty="0">
                <a:solidFill>
                  <a:srgbClr val="FF0000"/>
                </a:solidFill>
                <a:latin typeface="Arial" panose="020B0604020202020204" pitchFamily="34" charset="0"/>
                <a:cs typeface="Arial" panose="020B0604020202020204" pitchFamily="34" charset="0"/>
              </a:rPr>
              <a:t>ed </a:t>
            </a:r>
            <a:r>
              <a:rPr lang="it-IT" sz="1600" b="1" dirty="0">
                <a:solidFill>
                  <a:srgbClr val="FF0000"/>
                </a:solidFill>
                <a:latin typeface="Arial" panose="020B0604020202020204" pitchFamily="34" charset="0"/>
                <a:cs typeface="Arial" panose="020B0604020202020204" pitchFamily="34" charset="0"/>
              </a:rPr>
              <a:t>una sola sezione</a:t>
            </a:r>
            <a:r>
              <a:rPr lang="it-IT" sz="1600" dirty="0">
                <a:solidFill>
                  <a:srgbClr val="FF0000"/>
                </a:solidFill>
                <a:latin typeface="Arial" panose="020B0604020202020204" pitchFamily="34" charset="0"/>
                <a:cs typeface="Arial" panose="020B0604020202020204" pitchFamily="34" charset="0"/>
              </a:rPr>
              <a:t> del browser per la compilazione dei dati.</a:t>
            </a:r>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979" y="1397726"/>
            <a:ext cx="10759619" cy="1799111"/>
          </a:xfrm>
          <a:prstGeom prst="rect">
            <a:avLst/>
          </a:prstGeom>
          <a:ln>
            <a:noFill/>
          </a:ln>
          <a:effectLst>
            <a:outerShdw blurRad="190500" algn="tl" rotWithShape="0">
              <a:srgbClr val="000000">
                <a:alpha val="70000"/>
              </a:srgbClr>
            </a:outerShdw>
          </a:effectLst>
        </p:spPr>
      </p:pic>
      <p:sp>
        <p:nvSpPr>
          <p:cNvPr id="13" name="Rettangolo arrotondato 12"/>
          <p:cNvSpPr/>
          <p:nvPr/>
        </p:nvSpPr>
        <p:spPr>
          <a:xfrm flipV="1">
            <a:off x="8010059" y="1690981"/>
            <a:ext cx="1618683" cy="196249"/>
          </a:xfrm>
          <a:prstGeom prst="round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
        <p:nvSpPr>
          <p:cNvPr id="12" name="CasellaDiTesto 11"/>
          <p:cNvSpPr txBox="1"/>
          <p:nvPr/>
        </p:nvSpPr>
        <p:spPr>
          <a:xfrm>
            <a:off x="10200345" y="6410620"/>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3"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509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z="2400" i="1" kern="1200" spc="-60" baseline="0" dirty="0">
                <a:solidFill>
                  <a:srgbClr val="FFFFFF"/>
                </a:solidFill>
                <a:effectLst>
                  <a:outerShdw blurRad="38100" dist="38100" dir="2700000" algn="tl" rotWithShape="0">
                    <a:srgbClr val="000000">
                      <a:alpha val="43000"/>
                    </a:srgbClr>
                  </a:outerShdw>
                </a:effectLst>
                <a:latin typeface="Arial" panose="020B0604020202020204" pitchFamily="34" charset="0"/>
                <a:ea typeface="+mj-ea"/>
                <a:cs typeface="Arial" panose="020B0604020202020204" pitchFamily="34" charset="0"/>
              </a:rPr>
              <a:t>Procedura di</a:t>
            </a:r>
            <a:br>
              <a:rPr lang="it-IT" sz="2400" i="1" kern="1200" spc="-60" baseline="0" dirty="0">
                <a:solidFill>
                  <a:srgbClr val="FFFFFF"/>
                </a:solidFill>
                <a:effectLst>
                  <a:outerShdw blurRad="38100" dist="38100" dir="2700000" algn="tl" rotWithShape="0">
                    <a:srgbClr val="000000">
                      <a:alpha val="43000"/>
                    </a:srgbClr>
                  </a:outerShdw>
                </a:effectLst>
                <a:latin typeface="Arial" panose="020B0604020202020204" pitchFamily="34" charset="0"/>
                <a:ea typeface="+mj-ea"/>
                <a:cs typeface="Arial" panose="020B0604020202020204" pitchFamily="34" charset="0"/>
              </a:rPr>
            </a:br>
            <a:r>
              <a:rPr lang="it-IT" sz="2400" i="1" kern="1200" spc="-60" baseline="0" dirty="0">
                <a:solidFill>
                  <a:srgbClr val="FFFFFF"/>
                </a:solidFill>
                <a:effectLst>
                  <a:outerShdw blurRad="38100" dist="38100" dir="2700000" algn="tl" rotWithShape="0">
                    <a:srgbClr val="000000">
                      <a:alpha val="43000"/>
                    </a:srgbClr>
                  </a:outerShdw>
                </a:effectLst>
                <a:latin typeface="Arial" panose="020B0604020202020204" pitchFamily="34" charset="0"/>
                <a:ea typeface="+mj-ea"/>
                <a:cs typeface="Arial" panose="020B0604020202020204" pitchFamily="34" charset="0"/>
              </a:rPr>
              <a:t>compilazione e trasmissione</a:t>
            </a:r>
            <a:endParaRPr lang="it-IT" dirty="0"/>
          </a:p>
        </p:txBody>
      </p:sp>
      <p:sp>
        <p:nvSpPr>
          <p:cNvPr id="2" name="Segnaposto numero diapositiva 1"/>
          <p:cNvSpPr>
            <a:spLocks noGrp="1"/>
          </p:cNvSpPr>
          <p:nvPr>
            <p:ph type="sldNum" sz="quarter" idx="12"/>
          </p:nvPr>
        </p:nvSpPr>
        <p:spPr/>
        <p:txBody>
          <a:bodyPr/>
          <a:lstStyle/>
          <a:p>
            <a:fld id="{BCCFDACF-13EC-4135-9547-E4FC8DE1E292}" type="slidenum">
              <a:rPr lang="it-IT" smtClean="0"/>
              <a:pPr/>
              <a:t>7</a:t>
            </a:fld>
            <a:endParaRPr lang="it-IT"/>
          </a:p>
        </p:txBody>
      </p:sp>
      <p:sp>
        <p:nvSpPr>
          <p:cNvPr id="7" name="Segnaposto contenuto 2"/>
          <p:cNvSpPr txBox="1">
            <a:spLocks/>
          </p:cNvSpPr>
          <p:nvPr/>
        </p:nvSpPr>
        <p:spPr>
          <a:xfrm>
            <a:off x="3979369" y="1123837"/>
            <a:ext cx="7315200" cy="5010538"/>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50000"/>
              </a:lnSpc>
              <a:buNone/>
            </a:pPr>
            <a:r>
              <a:rPr lang="it-IT" sz="1400" b="1" i="1" u="sng" dirty="0">
                <a:latin typeface="Arial" panose="020B0604020202020204" pitchFamily="34" charset="0"/>
                <a:cs typeface="Arial" panose="020B0604020202020204" pitchFamily="34" charset="0"/>
              </a:rPr>
              <a:t>Fase 1. Registrazione profilo soggetto proponente</a:t>
            </a:r>
          </a:p>
          <a:p>
            <a:pPr marL="0" indent="0" algn="just">
              <a:lnSpc>
                <a:spcPct val="100000"/>
              </a:lnSpc>
              <a:buNone/>
            </a:pPr>
            <a:r>
              <a:rPr lang="it-IT" sz="1400" dirty="0">
                <a:latin typeface="Arial" panose="020B0604020202020204" pitchFamily="34" charset="0"/>
                <a:cs typeface="Arial" panose="020B0604020202020204" pitchFamily="34" charset="0"/>
              </a:rPr>
              <a:t>Registrazione sul sistema del profilo della impresa con inserimento dei dati anagrafici, sede legale, sedi operative, dimensione e soci.</a:t>
            </a:r>
          </a:p>
          <a:p>
            <a:pPr marL="0" indent="0" algn="just">
              <a:lnSpc>
                <a:spcPct val="150000"/>
              </a:lnSpc>
              <a:buNone/>
            </a:pPr>
            <a:r>
              <a:rPr lang="it-IT" sz="1400" b="1" i="1" u="sng" dirty="0">
                <a:latin typeface="Arial" panose="020B0604020202020204" pitchFamily="34" charset="0"/>
                <a:cs typeface="Arial" panose="020B0604020202020204" pitchFamily="34" charset="0"/>
              </a:rPr>
              <a:t>Fase 2. Compilazione della domanda</a:t>
            </a:r>
          </a:p>
          <a:p>
            <a:pPr marL="0" indent="0" algn="just">
              <a:lnSpc>
                <a:spcPct val="100000"/>
              </a:lnSpc>
              <a:spcBef>
                <a:spcPts val="600"/>
              </a:spcBef>
              <a:buNone/>
            </a:pPr>
            <a:r>
              <a:rPr lang="it-IT" sz="1400" dirty="0">
                <a:latin typeface="Arial" panose="020B0604020202020204" pitchFamily="34" charset="0"/>
                <a:cs typeface="Arial" panose="020B0604020202020204" pitchFamily="34" charset="0"/>
              </a:rPr>
              <a:t>Compilazione della domanda con inserimento di tutte le informazioni necessarie e dettagliate nei successivi paragrafi.</a:t>
            </a:r>
          </a:p>
          <a:p>
            <a:pPr marL="0" indent="0" algn="just">
              <a:lnSpc>
                <a:spcPct val="100000"/>
              </a:lnSpc>
              <a:spcBef>
                <a:spcPts val="600"/>
              </a:spcBef>
              <a:buNone/>
            </a:pPr>
            <a:r>
              <a:rPr lang="it-IT" sz="1400" dirty="0">
                <a:latin typeface="Arial" panose="020B0604020202020204" pitchFamily="34" charset="0"/>
                <a:cs typeface="Arial" panose="020B0604020202020204" pitchFamily="34" charset="0"/>
              </a:rPr>
              <a:t>Ad avvenuto completamento della compilazione della domanda (caricamento dei dati e degli allegati richiesti), il sistema SIPES consentirà al soggetto proponente di generare la domanda su file PDF.</a:t>
            </a:r>
          </a:p>
          <a:p>
            <a:pPr marL="0" indent="0" algn="just">
              <a:lnSpc>
                <a:spcPct val="100000"/>
              </a:lnSpc>
              <a:spcBef>
                <a:spcPts val="600"/>
              </a:spcBef>
              <a:buNone/>
            </a:pPr>
            <a:r>
              <a:rPr lang="it-IT" sz="1400" b="1" i="1" u="sng" dirty="0">
                <a:latin typeface="Arial" panose="020B0604020202020204" pitchFamily="34" charset="0"/>
                <a:cs typeface="Arial" panose="020B0604020202020204" pitchFamily="34" charset="0"/>
              </a:rPr>
              <a:t>Fase 3. Trasmissione della domanda</a:t>
            </a:r>
          </a:p>
          <a:p>
            <a:pPr marL="0" indent="0" algn="just">
              <a:lnSpc>
                <a:spcPct val="100000"/>
              </a:lnSpc>
              <a:buNone/>
            </a:pPr>
            <a:r>
              <a:rPr lang="it-IT" sz="1400" dirty="0">
                <a:latin typeface="Arial" panose="020B0604020202020204" pitchFamily="34" charset="0"/>
                <a:cs typeface="Arial" panose="020B0604020202020204" pitchFamily="34" charset="0"/>
              </a:rPr>
              <a:t>I dati e le informazioni relativi alla domanda, contenuti nel file PDF, dovranno essere verificati prima della apposizione della firma digitale nel documento ad opera del rappresentante legale del Soggetto proponente o del suo procuratore.</a:t>
            </a:r>
          </a:p>
          <a:p>
            <a:pPr marL="0" indent="0" algn="just">
              <a:lnSpc>
                <a:spcPct val="100000"/>
              </a:lnSpc>
              <a:buNone/>
            </a:pPr>
            <a:r>
              <a:rPr lang="it-IT" sz="1400" dirty="0">
                <a:latin typeface="Arial" panose="020B0604020202020204" pitchFamily="34" charset="0"/>
                <a:cs typeface="Arial" panose="020B0604020202020204" pitchFamily="34" charset="0"/>
              </a:rPr>
              <a:t>La procedura di trasmissione si conclude con il caricamento del file della domanda, </a:t>
            </a:r>
            <a:r>
              <a:rPr lang="it-IT" sz="1400" b="1" dirty="0">
                <a:latin typeface="Arial" panose="020B0604020202020204" pitchFamily="34" charset="0"/>
                <a:cs typeface="Arial" panose="020B0604020202020204" pitchFamily="34" charset="0"/>
              </a:rPr>
              <a:t>firmato digitalmente</a:t>
            </a:r>
            <a:r>
              <a:rPr lang="it-IT" sz="1400" dirty="0">
                <a:latin typeface="Arial" panose="020B0604020202020204" pitchFamily="34" charset="0"/>
                <a:cs typeface="Arial" panose="020B0604020202020204" pitchFamily="34" charset="0"/>
              </a:rPr>
              <a:t>, sul sistema SIPES e l’invio telematico della stessa.</a:t>
            </a:r>
          </a:p>
          <a:p>
            <a:pPr marL="0" indent="0" algn="just">
              <a:lnSpc>
                <a:spcPct val="100000"/>
              </a:lnSpc>
              <a:buNone/>
            </a:pPr>
            <a:r>
              <a:rPr lang="it-IT" sz="1400" dirty="0">
                <a:latin typeface="Arial" panose="020B0604020202020204" pitchFamily="34" charset="0"/>
                <a:cs typeface="Arial" panose="020B0604020202020204" pitchFamily="34" charset="0"/>
              </a:rPr>
              <a:t>Acquisita la domanda, il sistema invia una PEC di notifica al Soggetto richiedente di avvenuta trasmissione</a:t>
            </a:r>
            <a:r>
              <a:rPr lang="it-IT" sz="1600" dirty="0">
                <a:latin typeface="Arial" panose="020B0604020202020204" pitchFamily="34" charset="0"/>
                <a:cs typeface="Arial" panose="020B0604020202020204" pitchFamily="34" charset="0"/>
              </a:rPr>
              <a:t>.</a:t>
            </a:r>
            <a:endParaRPr lang="it-IT" sz="1400" dirty="0">
              <a:latin typeface="Arial" panose="020B0604020202020204" pitchFamily="34" charset="0"/>
              <a:cs typeface="Arial" panose="020B0604020202020204" pitchFamily="34" charset="0"/>
            </a:endParaRPr>
          </a:p>
          <a:p>
            <a:pPr marL="0" indent="0" algn="just">
              <a:lnSpc>
                <a:spcPct val="100000"/>
              </a:lnSpc>
              <a:spcBef>
                <a:spcPts val="600"/>
              </a:spcBef>
              <a:buNone/>
            </a:pPr>
            <a:endParaRPr lang="it-IT" sz="1200" dirty="0">
              <a:latin typeface="Arial" panose="020B0604020202020204" pitchFamily="34" charset="0"/>
              <a:cs typeface="Arial" panose="020B0604020202020204" pitchFamily="34" charset="0"/>
            </a:endParaRPr>
          </a:p>
        </p:txBody>
      </p:sp>
      <p:sp>
        <p:nvSpPr>
          <p:cNvPr id="8" name="CasellaDiTesto 7"/>
          <p:cNvSpPr txBox="1"/>
          <p:nvPr/>
        </p:nvSpPr>
        <p:spPr>
          <a:xfrm>
            <a:off x="10200345" y="6410620"/>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2"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45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7" name="Segnaposto contenuto 2"/>
          <p:cNvSpPr txBox="1">
            <a:spLocks/>
          </p:cNvSpPr>
          <p:nvPr/>
        </p:nvSpPr>
        <p:spPr>
          <a:xfrm>
            <a:off x="350806" y="719527"/>
            <a:ext cx="11477368" cy="4654299"/>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50000"/>
              </a:lnSpc>
              <a:buClr>
                <a:schemeClr val="bg1"/>
              </a:buClr>
              <a:buNone/>
            </a:pPr>
            <a:r>
              <a:rPr lang="it-IT" sz="1400" i="1" dirty="0">
                <a:solidFill>
                  <a:schemeClr val="bg1"/>
                </a:solidFill>
                <a:latin typeface="Arial" panose="020B0604020202020204" pitchFamily="34" charset="0"/>
                <a:cs typeface="Arial" panose="020B0604020202020204" pitchFamily="34" charset="0"/>
              </a:rPr>
              <a:t>Le domanda di partecipazione alla manifestazione di interesse è consentita ai profilo:</a:t>
            </a:r>
          </a:p>
          <a:p>
            <a:pPr marL="0" indent="0" algn="just">
              <a:lnSpc>
                <a:spcPct val="150000"/>
              </a:lnSpc>
              <a:buClr>
                <a:schemeClr val="bg1"/>
              </a:buClr>
              <a:buNone/>
            </a:pPr>
            <a:endParaRPr lang="it-IT" sz="1400" i="1" dirty="0">
              <a:solidFill>
                <a:schemeClr val="bg1"/>
              </a:solidFill>
              <a:latin typeface="Arial" panose="020B0604020202020204" pitchFamily="34" charset="0"/>
              <a:cs typeface="Arial" panose="020B0604020202020204" pitchFamily="34" charset="0"/>
            </a:endParaRPr>
          </a:p>
          <a:p>
            <a:pPr algn="just">
              <a:lnSpc>
                <a:spcPct val="100000"/>
              </a:lnSpc>
              <a:spcBef>
                <a:spcPts val="0"/>
              </a:spcBef>
              <a:buClr>
                <a:schemeClr val="bg1"/>
              </a:buClr>
              <a:buFontTx/>
              <a:buChar char="-"/>
            </a:pPr>
            <a:r>
              <a:rPr lang="it-IT" sz="1400" i="1" dirty="0">
                <a:solidFill>
                  <a:schemeClr val="bg1"/>
                </a:solidFill>
                <a:latin typeface="Arial" panose="020B0604020202020204" pitchFamily="34" charset="0"/>
                <a:cs typeface="Arial" panose="020B0604020202020204" pitchFamily="34" charset="0"/>
              </a:rPr>
              <a:t>di tipo </a:t>
            </a:r>
            <a:r>
              <a:rPr lang="it-IT" sz="1400" b="1" i="1" dirty="0">
                <a:solidFill>
                  <a:schemeClr val="bg1"/>
                </a:solidFill>
                <a:latin typeface="Arial" panose="020B0604020202020204" pitchFamily="34" charset="0"/>
                <a:cs typeface="Arial" panose="020B0604020202020204" pitchFamily="34" charset="0"/>
              </a:rPr>
              <a:t>IMPRESA</a:t>
            </a:r>
          </a:p>
          <a:p>
            <a:pPr marL="0" indent="0" algn="just">
              <a:lnSpc>
                <a:spcPct val="150000"/>
              </a:lnSpc>
              <a:buClr>
                <a:schemeClr val="bg1"/>
              </a:buClr>
              <a:buNone/>
            </a:pPr>
            <a:r>
              <a:rPr lang="it-IT" sz="1400" u="sng" dirty="0">
                <a:solidFill>
                  <a:schemeClr val="bg1"/>
                </a:solidFill>
                <a:latin typeface="Arial" panose="020B0604020202020204" pitchFamily="34" charset="0"/>
                <a:cs typeface="Arial" panose="020B0604020202020204" pitchFamily="34" charset="0"/>
              </a:rPr>
              <a:t>Gli altri profili non sono da utilizzarsi nell’ambito del presente bando.</a:t>
            </a:r>
          </a:p>
          <a:p>
            <a:pPr marL="0" indent="0" algn="just">
              <a:lnSpc>
                <a:spcPct val="150000"/>
              </a:lnSpc>
              <a:buClr>
                <a:schemeClr val="bg1"/>
              </a:buClr>
              <a:buNone/>
            </a:pPr>
            <a:r>
              <a:rPr lang="it-IT" sz="1400" b="1" dirty="0">
                <a:solidFill>
                  <a:schemeClr val="bg1"/>
                </a:solidFill>
                <a:latin typeface="Arial" panose="020B0604020202020204" pitchFamily="34" charset="0"/>
                <a:cs typeface="Arial" panose="020B0604020202020204" pitchFamily="34" charset="0"/>
              </a:rPr>
              <a:t>Importante: </a:t>
            </a:r>
          </a:p>
          <a:p>
            <a:pPr algn="just">
              <a:lnSpc>
                <a:spcPct val="100000"/>
              </a:lnSpc>
              <a:spcBef>
                <a:spcPts val="0"/>
              </a:spcBef>
              <a:buClr>
                <a:schemeClr val="bg1"/>
              </a:buClr>
              <a:buFont typeface="Arial" panose="020B0604020202020204" pitchFamily="34" charset="0"/>
              <a:buChar char="•"/>
            </a:pPr>
            <a:r>
              <a:rPr lang="it-IT" sz="1400" dirty="0">
                <a:solidFill>
                  <a:schemeClr val="bg1"/>
                </a:solidFill>
                <a:latin typeface="Arial" panose="020B0604020202020204" pitchFamily="34" charset="0"/>
                <a:cs typeface="Arial" panose="020B0604020202020204" pitchFamily="34" charset="0"/>
              </a:rPr>
              <a:t>Può verificarsi il caso che un utente si ritrovi già associato al profilo del soggetto con cui vuole presentare la domanda (ad esempio per aver partecipato ad altro bando utilizzando il sistema). In questo caso NON deve ricreare il profilo ma può utilizzare il profilo già esistente oppure contattare il supporto SIPES.</a:t>
            </a:r>
          </a:p>
          <a:p>
            <a:pPr algn="just">
              <a:lnSpc>
                <a:spcPct val="100000"/>
              </a:lnSpc>
              <a:spcBef>
                <a:spcPts val="0"/>
              </a:spcBef>
              <a:buClr>
                <a:schemeClr val="bg1"/>
              </a:buClr>
              <a:buFont typeface="Arial" panose="020B0604020202020204" pitchFamily="34" charset="0"/>
              <a:buChar char="•"/>
            </a:pPr>
            <a:r>
              <a:rPr lang="it-IT" sz="1400" dirty="0">
                <a:solidFill>
                  <a:schemeClr val="bg1"/>
                </a:solidFill>
                <a:latin typeface="Arial" panose="020B0604020202020204" pitchFamily="34" charset="0"/>
                <a:cs typeface="Arial" panose="020B0604020202020204" pitchFamily="34" charset="0"/>
              </a:rPr>
              <a:t>I profili e le domande possono essere creati e compilati anche da un soggetto diverso dal Rappresentante legale (naturalmente se titolati a farlo) ma il PDF definitivo deve essere firmato digitalmente dal Rappresentante legale o da un suo procuratore speciale </a:t>
            </a:r>
          </a:p>
          <a:p>
            <a:pPr algn="just">
              <a:lnSpc>
                <a:spcPct val="100000"/>
              </a:lnSpc>
              <a:spcBef>
                <a:spcPts val="0"/>
              </a:spcBef>
              <a:buClr>
                <a:schemeClr val="bg1"/>
              </a:buClr>
              <a:buFont typeface="Arial" panose="020B0604020202020204" pitchFamily="34" charset="0"/>
              <a:buChar char="•"/>
            </a:pPr>
            <a:r>
              <a:rPr lang="it-IT" sz="1400" dirty="0">
                <a:solidFill>
                  <a:schemeClr val="bg1"/>
                </a:solidFill>
                <a:latin typeface="Arial" panose="020B0604020202020204" pitchFamily="34" charset="0"/>
                <a:cs typeface="Arial" panose="020B0604020202020204" pitchFamily="34" charset="0"/>
              </a:rPr>
              <a:t>Nel caso si vogliano aggiungere altri utenti al profilo del soggetto giuridico si veda la sezione “Soggetti Operatori”</a:t>
            </a:r>
          </a:p>
          <a:p>
            <a:pPr marL="0" indent="0" algn="just">
              <a:lnSpc>
                <a:spcPct val="150000"/>
              </a:lnSpc>
              <a:buClr>
                <a:schemeClr val="bg1"/>
              </a:buClr>
              <a:buNone/>
            </a:pPr>
            <a:endParaRPr lang="it-IT" sz="1400" dirty="0">
              <a:solidFill>
                <a:schemeClr val="bg1"/>
              </a:solidFill>
              <a:latin typeface="Arial" panose="020B0604020202020204" pitchFamily="34" charset="0"/>
              <a:cs typeface="Arial" panose="020B0604020202020204" pitchFamily="34" charset="0"/>
            </a:endParaRPr>
          </a:p>
          <a:p>
            <a:pPr marL="0" indent="0" algn="just">
              <a:lnSpc>
                <a:spcPct val="150000"/>
              </a:lnSpc>
              <a:buClr>
                <a:schemeClr val="bg1"/>
              </a:buClr>
              <a:buNone/>
            </a:pPr>
            <a:r>
              <a:rPr lang="it-IT" sz="1400" dirty="0">
                <a:solidFill>
                  <a:schemeClr val="bg1"/>
                </a:solidFill>
                <a:latin typeface="Arial" panose="020B0604020202020204" pitchFamily="34" charset="0"/>
                <a:cs typeface="Arial" panose="020B0604020202020204" pitchFamily="34" charset="0"/>
              </a:rPr>
              <a:t>Di seguito vengono riportate le istruzioni di dettaglio per la registrazione del profilo</a:t>
            </a:r>
          </a:p>
        </p:txBody>
      </p:sp>
      <p:sp>
        <p:nvSpPr>
          <p:cNvPr id="2" name="Titolo 1"/>
          <p:cNvSpPr>
            <a:spLocks noGrp="1"/>
          </p:cNvSpPr>
          <p:nvPr>
            <p:ph type="title"/>
          </p:nvPr>
        </p:nvSpPr>
        <p:spPr>
          <a:xfrm>
            <a:off x="350806" y="254832"/>
            <a:ext cx="11477368" cy="464695"/>
          </a:xfrm>
          <a:solidFill>
            <a:schemeClr val="accent1"/>
          </a:solidFill>
        </p:spPr>
        <p:txBody>
          <a:bodyPr vert="horz" lIns="91440" tIns="45720" rIns="91440" bIns="45720" rtlCol="0" anchor="ctr">
            <a:noAutofit/>
          </a:bodyPr>
          <a:lstStyle/>
          <a:p>
            <a:pPr algn="just">
              <a:lnSpc>
                <a:spcPct val="150000"/>
              </a:lnSpc>
              <a:spcBef>
                <a:spcPts val="1200"/>
              </a:spcBef>
              <a:buClr>
                <a:schemeClr val="bg1"/>
              </a:buClr>
              <a:buFont typeface="Wingdings 2" pitchFamily="18" charset="2"/>
            </a:pPr>
            <a:r>
              <a:rPr lang="it-IT" sz="1600" i="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Fase 1 - Registrazione profilo soggetto proponente</a:t>
            </a:r>
          </a:p>
        </p:txBody>
      </p:sp>
      <p:sp>
        <p:nvSpPr>
          <p:cNvPr id="6" name="Segnaposto numero diapositiva 5"/>
          <p:cNvSpPr>
            <a:spLocks noGrp="1"/>
          </p:cNvSpPr>
          <p:nvPr>
            <p:ph type="sldNum" sz="quarter" idx="12"/>
          </p:nvPr>
        </p:nvSpPr>
        <p:spPr/>
        <p:txBody>
          <a:bodyPr/>
          <a:lstStyle/>
          <a:p>
            <a:fld id="{BCCFDACF-13EC-4135-9547-E4FC8DE1E292}" type="slidenum">
              <a:rPr lang="it-IT" smtClean="0"/>
              <a:pPr/>
              <a:t>8</a:t>
            </a:fld>
            <a:endParaRPr lang="it-IT"/>
          </a:p>
        </p:txBody>
      </p:sp>
      <p:sp>
        <p:nvSpPr>
          <p:cNvPr id="10" name="CasellaDiTesto 9"/>
          <p:cNvSpPr txBox="1"/>
          <p:nvPr/>
        </p:nvSpPr>
        <p:spPr>
          <a:xfrm>
            <a:off x="10200345" y="6410620"/>
            <a:ext cx="1504949" cy="276999"/>
          </a:xfrm>
          <a:prstGeom prst="rect">
            <a:avLst/>
          </a:prstGeom>
          <a:solidFill>
            <a:schemeClr val="accent1"/>
          </a:solidFill>
        </p:spPr>
        <p:txBody>
          <a:bodyPr wrap="square" rtlCol="0">
            <a:spAutoFit/>
          </a:bodyPr>
          <a:lstStyle/>
          <a:p>
            <a:pPr algn="ctr"/>
            <a:r>
              <a:rPr lang="it-IT" sz="1200" b="1" i="1" dirty="0">
                <a:solidFill>
                  <a:schemeClr val="bg1"/>
                </a:solidFill>
                <a:latin typeface="Arial" panose="020B0604020202020204" pitchFamily="34" charset="0"/>
                <a:cs typeface="Arial" panose="020B0604020202020204" pitchFamily="34" charset="0"/>
                <a:hlinkClick r:id="rId2" action="ppaction://hlinksldjump"/>
              </a:rPr>
              <a:t>Torna all’INDICE</a:t>
            </a:r>
            <a:endParaRPr lang="it-IT" sz="1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0966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7" name="Segnaposto contenuto 2"/>
          <p:cNvSpPr txBox="1">
            <a:spLocks/>
          </p:cNvSpPr>
          <p:nvPr/>
        </p:nvSpPr>
        <p:spPr>
          <a:xfrm>
            <a:off x="461590" y="181994"/>
            <a:ext cx="11477368" cy="1037206"/>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just" defTabSz="914400" rtl="0" eaLnBrk="1" fontAlgn="auto" latinLnBrk="0" hangingPunct="1">
              <a:lnSpc>
                <a:spcPct val="150000"/>
              </a:lnSpc>
              <a:spcBef>
                <a:spcPts val="1200"/>
              </a:spcBef>
              <a:spcAft>
                <a:spcPts val="0"/>
              </a:spcAft>
              <a:buClr>
                <a:srgbClr val="FFFFFF"/>
              </a:buClr>
              <a:buSzTx/>
              <a:buFont typeface="Wingdings 2" pitchFamily="18" charset="2"/>
              <a:buNone/>
              <a:tabLst/>
              <a:defRPr/>
            </a:pPr>
            <a:r>
              <a:rPr kumimoji="0" lang="it-IT" sz="16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Fase 1 - Registrazione di un nuovo proponente - Registrazione nuova impresa</a:t>
            </a:r>
          </a:p>
          <a:p>
            <a:pPr marL="0" marR="0" lvl="0" indent="0" algn="just" defTabSz="914400" rtl="0" eaLnBrk="1" fontAlgn="auto" latinLnBrk="0" hangingPunct="1">
              <a:lnSpc>
                <a:spcPct val="100000"/>
              </a:lnSpc>
              <a:spcBef>
                <a:spcPts val="1200"/>
              </a:spcBef>
              <a:spcAft>
                <a:spcPts val="0"/>
              </a:spcAft>
              <a:buClr>
                <a:srgbClr val="FFFFFF"/>
              </a:buClr>
              <a:buSzTx/>
              <a:buFont typeface="Wingdings 2" pitchFamily="18" charset="2"/>
              <a:buNone/>
              <a:tabLst/>
              <a:defRPr/>
            </a:pPr>
            <a:r>
              <a:rPr kumimoji="0" lang="it-IT" sz="14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 registrare il profilo di un’impresa selezionare la voce “Impresa”, dal menu a discesa “INSERISCI NUOVO PROFILO” posto in alto a destra e premere il pulsante  </a:t>
            </a:r>
            <a:r>
              <a:rPr kumimoji="0" lang="it-IT" sz="1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&gt;&gt;</a:t>
            </a:r>
          </a:p>
        </p:txBody>
      </p:sp>
      <p:sp>
        <p:nvSpPr>
          <p:cNvPr id="6" name="Segnaposto numero diapositiva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CFDACF-13EC-4135-9547-E4FC8DE1E292}" type="slidenum">
              <a:rPr kumimoji="0" lang="it-IT"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it-IT"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
        <p:nvSpPr>
          <p:cNvPr id="18" name="Segnaposto contenuto 2"/>
          <p:cNvSpPr txBox="1">
            <a:spLocks/>
          </p:cNvSpPr>
          <p:nvPr/>
        </p:nvSpPr>
        <p:spPr>
          <a:xfrm>
            <a:off x="461590" y="1731246"/>
            <a:ext cx="11477368" cy="935754"/>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just" defTabSz="914400" rtl="0" eaLnBrk="1" fontAlgn="auto" latinLnBrk="0" hangingPunct="1">
              <a:lnSpc>
                <a:spcPct val="100000"/>
              </a:lnSpc>
              <a:spcBef>
                <a:spcPts val="1200"/>
              </a:spcBef>
              <a:spcAft>
                <a:spcPts val="0"/>
              </a:spcAft>
              <a:buClr>
                <a:srgbClr val="FFFFFF"/>
              </a:buClr>
              <a:buSzTx/>
              <a:buFont typeface="Wingdings 2" pitchFamily="18" charset="2"/>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Il sistema verifica preliminarmente, tramite l’incrocio con il database Registro Imprese, se </a:t>
            </a:r>
            <a:r>
              <a:rPr kumimoji="0" lang="it-IT"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il Codice Fiscale del soggetto che sta compilando l’anagrafica risulta essere associato a qualche impresa già censita sul SIPES</a:t>
            </a: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In questo caso consentirà di associare direttamente il soggetto al profilo impresa già censita e si potrà passare alla compilazione della domanda.</a:t>
            </a:r>
          </a:p>
        </p:txBody>
      </p:sp>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0787" y="1286906"/>
            <a:ext cx="3410426" cy="342948"/>
          </a:xfrm>
          <a:prstGeom prst="rect">
            <a:avLst/>
          </a:prstGeom>
          <a:ln>
            <a:noFill/>
          </a:ln>
          <a:effectLst>
            <a:outerShdw blurRad="190500" algn="tl" rotWithShape="0">
              <a:srgbClr val="000000">
                <a:alpha val="70000"/>
              </a:srgbClr>
            </a:outerShdw>
          </a:effectLst>
        </p:spPr>
      </p:pic>
      <p:pic>
        <p:nvPicPr>
          <p:cNvPr id="11" name="Immagine 10"/>
          <p:cNvPicPr>
            <a:picLocks noChangeAspect="1"/>
          </p:cNvPicPr>
          <p:nvPr/>
        </p:nvPicPr>
        <p:blipFill rotWithShape="1">
          <a:blip r:embed="rId3">
            <a:extLst>
              <a:ext uri="{28A0092B-C50C-407E-A947-70E740481C1C}">
                <a14:useLocalDpi xmlns:a14="http://schemas.microsoft.com/office/drawing/2010/main" val="0"/>
              </a:ext>
            </a:extLst>
          </a:blip>
          <a:srcRect t="13872" r="1453" b="6050"/>
          <a:stretch/>
        </p:blipFill>
        <p:spPr>
          <a:xfrm>
            <a:off x="2292026" y="2802070"/>
            <a:ext cx="7766194" cy="1476103"/>
          </a:xfrm>
          <a:prstGeom prst="rect">
            <a:avLst/>
          </a:prstGeom>
          <a:ln>
            <a:noFill/>
          </a:ln>
          <a:effectLst>
            <a:outerShdw blurRad="190500" algn="tl" rotWithShape="0">
              <a:srgbClr val="000000">
                <a:alpha val="70000"/>
              </a:srgbClr>
            </a:outerShdw>
          </a:effectLst>
        </p:spPr>
      </p:pic>
      <p:sp>
        <p:nvSpPr>
          <p:cNvPr id="14" name="Segnaposto contenuto 2"/>
          <p:cNvSpPr txBox="1">
            <a:spLocks/>
          </p:cNvSpPr>
          <p:nvPr/>
        </p:nvSpPr>
        <p:spPr>
          <a:xfrm>
            <a:off x="486706" y="6041561"/>
            <a:ext cx="9399045" cy="711409"/>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
                <a:srgbClr val="FFFFFF"/>
              </a:buClr>
              <a:buSzTx/>
              <a:buFont typeface="Wingdings 2" pitchFamily="18" charset="2"/>
              <a:buNone/>
              <a:tabLst/>
              <a:defRPr/>
            </a:pPr>
            <a:r>
              <a:rPr kumimoji="0" lang="it-IT" sz="1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Cliccando il pulsante </a:t>
            </a:r>
            <a:r>
              <a:rPr kumimoji="0" lang="it-IT"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PROSEGUI&gt;&gt; </a:t>
            </a:r>
            <a:r>
              <a:rPr kumimoji="0" lang="it-IT" sz="1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verrà inizializzata la procedura per la creazione di un NUOVO profilo con l’inserimento di NUOVI dati anagrafici di base dell’impresa.</a:t>
            </a:r>
          </a:p>
        </p:txBody>
      </p:sp>
      <p:sp>
        <p:nvSpPr>
          <p:cNvPr id="15" name="Freccia a destra 14"/>
          <p:cNvSpPr/>
          <p:nvPr/>
        </p:nvSpPr>
        <p:spPr>
          <a:xfrm flipH="1">
            <a:off x="9300468" y="3644862"/>
            <a:ext cx="1127683" cy="200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6" name="Rettangolo arrotondato 15"/>
          <p:cNvSpPr/>
          <p:nvPr/>
        </p:nvSpPr>
        <p:spPr>
          <a:xfrm flipV="1">
            <a:off x="8732123" y="3505153"/>
            <a:ext cx="444137" cy="479462"/>
          </a:xfrm>
          <a:prstGeom prst="round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a:ln w="22225">
                <a:solidFill>
                  <a:srgbClr val="FAB900"/>
                </a:solidFill>
                <a:prstDash val="solid"/>
              </a:ln>
              <a:solidFill>
                <a:srgbClr val="FAB900">
                  <a:lumMod val="40000"/>
                  <a:lumOff val="60000"/>
                </a:srgbClr>
              </a:solidFill>
              <a:effectLst/>
              <a:uLnTx/>
              <a:uFillTx/>
              <a:latin typeface="Corbel" panose="020B0503020204020204"/>
              <a:ea typeface="+mn-ea"/>
              <a:cs typeface="+mn-cs"/>
            </a:endParaRPr>
          </a:p>
        </p:txBody>
      </p:sp>
      <p:sp>
        <p:nvSpPr>
          <p:cNvPr id="4" name="CasellaDiTesto 3">
            <a:extLst>
              <a:ext uri="{FF2B5EF4-FFF2-40B4-BE49-F238E27FC236}">
                <a16:creationId xmlns:a16="http://schemas.microsoft.com/office/drawing/2014/main" id="{31470B8D-8633-7317-409A-29E91B536F60}"/>
              </a:ext>
            </a:extLst>
          </p:cNvPr>
          <p:cNvSpPr txBox="1"/>
          <p:nvPr/>
        </p:nvSpPr>
        <p:spPr>
          <a:xfrm>
            <a:off x="10200345" y="6410620"/>
            <a:ext cx="1504949" cy="276999"/>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4" action="ppaction://hlinksldjump"/>
              </a:rPr>
              <a:t>Torna all’INDICE</a:t>
            </a:r>
            <a:endParaRPr kumimoji="0" lang="it-IT" sz="12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Segnaposto contenuto 2">
            <a:extLst>
              <a:ext uri="{FF2B5EF4-FFF2-40B4-BE49-F238E27FC236}">
                <a16:creationId xmlns:a16="http://schemas.microsoft.com/office/drawing/2014/main" id="{E07A4E5C-C26F-DDD3-5044-A7147E991917}"/>
              </a:ext>
            </a:extLst>
          </p:cNvPr>
          <p:cNvSpPr txBox="1">
            <a:spLocks/>
          </p:cNvSpPr>
          <p:nvPr/>
        </p:nvSpPr>
        <p:spPr>
          <a:xfrm>
            <a:off x="1946614" y="4413243"/>
            <a:ext cx="8377894" cy="475917"/>
          </a:xfrm>
          <a:prstGeom prst="rect">
            <a:avLst/>
          </a:prstGeom>
          <a:solidFill>
            <a:schemeClr val="accent1"/>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
                <a:srgbClr val="FFFFFF"/>
              </a:buClr>
              <a:buSzTx/>
              <a:buFont typeface="Wingdings 2" pitchFamily="18" charset="2"/>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 caso contrario occorre continuare con la creazione del profilo impresa.</a:t>
            </a:r>
          </a:p>
        </p:txBody>
      </p:sp>
      <p:pic>
        <p:nvPicPr>
          <p:cNvPr id="5" name="Immagine 4" descr="Immagine che contiene testo, schermata, Carattere&#10;&#10;Descrizione generata automaticamente">
            <a:extLst>
              <a:ext uri="{FF2B5EF4-FFF2-40B4-BE49-F238E27FC236}">
                <a16:creationId xmlns:a16="http://schemas.microsoft.com/office/drawing/2014/main" id="{4DF9C65C-7C46-375B-654E-C8471CCD70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2903" y="4991464"/>
            <a:ext cx="7845317" cy="9622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22574890"/>
      </p:ext>
    </p:extLst>
  </p:cSld>
  <p:clrMapOvr>
    <a:masterClrMapping/>
  </p:clrMapOvr>
</p:sld>
</file>

<file path=ppt/theme/theme1.xml><?xml version="1.0" encoding="utf-8"?>
<a:theme xmlns:a="http://schemas.openxmlformats.org/drawingml/2006/main" name="Cornice">
  <a:themeElements>
    <a:clrScheme name="Personalizzato 12">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004474"/>
      </a:hlink>
      <a:folHlink>
        <a:srgbClr val="004474"/>
      </a:folHlink>
    </a:clrScheme>
    <a:fontScheme name="Cornic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rnic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Cornice">
  <a:themeElements>
    <a:clrScheme name="Personalizzato 3">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002776"/>
      </a:hlink>
      <a:folHlink>
        <a:srgbClr val="002776"/>
      </a:folHlink>
    </a:clrScheme>
    <a:fontScheme name="Cornic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rnic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2_Cornice">
  <a:themeElements>
    <a:clrScheme name="Personalizzato 7">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004474"/>
      </a:hlink>
      <a:folHlink>
        <a:srgbClr val="004474"/>
      </a:folHlink>
    </a:clrScheme>
    <a:fontScheme name="Cornic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rnic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3_Cornice">
  <a:themeElements>
    <a:clrScheme name="Personalizzato 3">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7030A0"/>
      </a:hlink>
      <a:folHlink>
        <a:srgbClr val="FF0000"/>
      </a:folHlink>
    </a:clrScheme>
    <a:fontScheme name="Cornic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rnic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zato 12">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004474"/>
    </a:hlink>
    <a:folHlink>
      <a:srgbClr val="004474"/>
    </a:folHlink>
  </a:clrScheme>
</a:themeOverride>
</file>

<file path=ppt/theme/themeOverride2.xml><?xml version="1.0" encoding="utf-8"?>
<a:themeOverride xmlns:a="http://schemas.openxmlformats.org/drawingml/2006/main">
  <a:clrScheme name="Personalizzato 12">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004474"/>
    </a:hlink>
    <a:folHlink>
      <a:srgbClr val="004474"/>
    </a:folHlink>
  </a:clrScheme>
</a:themeOverride>
</file>

<file path=ppt/theme/themeOverride3.xml><?xml version="1.0" encoding="utf-8"?>
<a:themeOverride xmlns:a="http://schemas.openxmlformats.org/drawingml/2006/main">
  <a:clrScheme name="Personalizzato 12">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004474"/>
    </a:hlink>
    <a:folHlink>
      <a:srgbClr val="00447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C90693CE073DC41BC12C94DC83ED263" ma:contentTypeVersion="" ma:contentTypeDescription="Creare un nuovo documento." ma:contentTypeScope="" ma:versionID="c38afe134e2bca50ad681fdde886f0d6">
  <xsd:schema xmlns:xsd="http://www.w3.org/2001/XMLSchema" xmlns:xs="http://www.w3.org/2001/XMLSchema" xmlns:p="http://schemas.microsoft.com/office/2006/metadata/properties" xmlns:ns2="56a81a42-2f47-4daf-a94f-87373bc85ff7" targetNamespace="http://schemas.microsoft.com/office/2006/metadata/properties" ma:root="true" ma:fieldsID="ae673fe14a643da2f019fde63e6ff5c0" ns2:_="">
    <xsd:import namespace="56a81a42-2f47-4daf-a94f-87373bc85ff7"/>
    <xsd:element name="properties">
      <xsd:complexType>
        <xsd:sequence>
          <xsd:element name="documentManagement">
            <xsd:complexType>
              <xsd:all>
                <xsd:element ref="ns2:Tipo_x0020_documento"/>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a81a42-2f47-4daf-a94f-87373bc85ff7" elementFormDefault="qualified">
    <xsd:import namespace="http://schemas.microsoft.com/office/2006/documentManagement/types"/>
    <xsd:import namespace="http://schemas.microsoft.com/office/infopath/2007/PartnerControls"/>
    <xsd:element name="Tipo_x0020_documento" ma:index="8" ma:displayName="Tipo documento" ma:default="DELIVERABLE" ma:format="Dropdown" ma:internalName="Tipo_x0020_documento">
      <xsd:simpleType>
        <xsd:restriction base="dms:Choice">
          <xsd:enumeration value="DELIVERABLE"/>
          <xsd:enumeration value="SCHEDA ATTIVITA'"/>
          <xsd:enumeration value="VERBALE RIUNIONE"/>
          <xsd:enumeration value="CHECKLIST RILASCIO BANDI"/>
          <xsd:enumeration value="CHECKLIST RILASCIO APPLICATIVO"/>
          <xsd:enumeration value="COMUNICAZIONE"/>
          <xsd:enumeration value="PIANO DI TEST"/>
          <xsd:enumeration value="REPORT DI TEST"/>
          <xsd:enumeration value="MANUALE"/>
          <xsd:enumeration value="ANALISI E PROGETTAZIONE"/>
          <xsd:enumeration value="ALTR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Tipo di contenuto"/>
        <xsd:element ref="dc:title" minOccurs="0" maxOccurs="1" ma:index="1"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ipo_x0020_documento xmlns="56a81a42-2f47-4daf-a94f-87373bc85ff7">MANUALE</Tipo_x0020_documento>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47E27E-ADC2-4307-A297-BF6EF63396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a81a42-2f47-4daf-a94f-87373bc85f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D6870F-647E-49B0-904E-1B2E4B2FDCF2}">
  <ds:schemaRefs>
    <ds:schemaRef ds:uri="http://schemas.microsoft.com/office/infopath/2007/PartnerControls"/>
    <ds:schemaRef ds:uri="http://purl.org/dc/dcmitype/"/>
    <ds:schemaRef ds:uri="56a81a42-2f47-4daf-a94f-87373bc85ff7"/>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www.w3.org/XML/1998/namespace"/>
    <ds:schemaRef ds:uri="http://purl.org/dc/terms/"/>
  </ds:schemaRefs>
</ds:datastoreItem>
</file>

<file path=customXml/itemProps3.xml><?xml version="1.0" encoding="utf-8"?>
<ds:datastoreItem xmlns:ds="http://schemas.openxmlformats.org/officeDocument/2006/customXml" ds:itemID="{5D3817A5-F04D-4AE0-9038-B0EFE709CA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20171</TotalTime>
  <Words>4124</Words>
  <Application>Microsoft Office PowerPoint</Application>
  <PresentationFormat>Widescreen</PresentationFormat>
  <Paragraphs>341</Paragraphs>
  <Slides>34</Slides>
  <Notes>2</Notes>
  <HiddenSlides>0</HiddenSlides>
  <MMClips>0</MMClips>
  <ScaleCrop>false</ScaleCrop>
  <HeadingPairs>
    <vt:vector size="6" baseType="variant">
      <vt:variant>
        <vt:lpstr>Caratteri utilizzati</vt:lpstr>
      </vt:variant>
      <vt:variant>
        <vt:i4>5</vt:i4>
      </vt:variant>
      <vt:variant>
        <vt:lpstr>Tema</vt:lpstr>
      </vt:variant>
      <vt:variant>
        <vt:i4>4</vt:i4>
      </vt:variant>
      <vt:variant>
        <vt:lpstr>Titoli diapositive</vt:lpstr>
      </vt:variant>
      <vt:variant>
        <vt:i4>34</vt:i4>
      </vt:variant>
    </vt:vector>
  </HeadingPairs>
  <TitlesOfParts>
    <vt:vector size="43" baseType="lpstr">
      <vt:lpstr>Arial</vt:lpstr>
      <vt:lpstr>Calibri</vt:lpstr>
      <vt:lpstr>Corbel</vt:lpstr>
      <vt:lpstr>Wingdings</vt:lpstr>
      <vt:lpstr>Wingdings 2</vt:lpstr>
      <vt:lpstr>Cornice</vt:lpstr>
      <vt:lpstr>Cornice</vt:lpstr>
      <vt:lpstr>2_Cornice</vt:lpstr>
      <vt:lpstr>3_Cornice</vt:lpstr>
      <vt:lpstr>Presentazione standard di PowerPoint</vt:lpstr>
      <vt:lpstr>INDICE</vt:lpstr>
      <vt:lpstr>Introduzione</vt:lpstr>
      <vt:lpstr>Prerequisiti</vt:lpstr>
      <vt:lpstr>Accesso al SIPES</vt:lpstr>
      <vt:lpstr>Elenco Profili</vt:lpstr>
      <vt:lpstr>Procedura di compilazione e trasmissione</vt:lpstr>
      <vt:lpstr>Fase 1 - Registrazione profilo soggetto proponente</vt:lpstr>
      <vt:lpstr>Presentazione standard di PowerPoint</vt:lpstr>
      <vt:lpstr>Presentazione standard di PowerPoint</vt:lpstr>
      <vt:lpstr>Presentazione standard di PowerPoint</vt:lpstr>
      <vt:lpstr>Presentazione standard di PowerPoint</vt:lpstr>
      <vt:lpstr>Fase 1 - Registrazione di un nuova impresa– Sezione «DATI SEDI»</vt:lpstr>
      <vt:lpstr>Fase 1 - Registrazione di un nuovo impresa – Sezione «SOGGETTI OPERATORI»</vt:lpstr>
      <vt:lpstr>Fase 1 - Registrazione di un nuovo impresa – Sezione «SOGGETTI OPERATORI»</vt:lpstr>
      <vt:lpstr>Fase 1 - Registrazione di un nuova impresa – Sezione «SOGGETTI OPERATORI»</vt:lpstr>
      <vt:lpstr>Fase 1 - Registrazione di un nuova impresa – Sezione «SOCI»</vt:lpstr>
      <vt:lpstr>Fase 1 - Registrazione di un nuova impresa – Sezione «SOCI»</vt:lpstr>
      <vt:lpstr>Fase 1 - Registrazione di un nuova impresa – Sezione «DIMENSIONE»</vt:lpstr>
      <vt:lpstr>Fase 1 - Registrazione di un nuovo impresa – Altre sezioni</vt:lpstr>
      <vt:lpstr>Fase 2. Compilazione della domanda</vt:lpstr>
      <vt:lpstr>Fase 2. Compilazione della domanda – struttura</vt:lpstr>
      <vt:lpstr>Fase 2. Compilazione della domanda – Sezione «DATI ANAGRAFICI»</vt:lpstr>
      <vt:lpstr>Fase 2. Compilazione della domanda – Sezione «DATI AGGIUNTIVI»</vt:lpstr>
      <vt:lpstr>Fase 2. Compilazione della domanda – Sezione «DATI AGGIUNTIVI»</vt:lpstr>
      <vt:lpstr>Fase 2. Compilazione della domanda - Sezione “DICHIARAZIONI”</vt:lpstr>
      <vt:lpstr>Fase 2. Compilazione della domanda - Sezione «FIRMATARIO»</vt:lpstr>
      <vt:lpstr>Fase 2. Compilazione della domanda - Sezione «DOCUMENTI»</vt:lpstr>
      <vt:lpstr>Fase 2. Compilazione della domanda - Sezione «PRIVACY»</vt:lpstr>
      <vt:lpstr>Fase 2. Compilazione della domanda - Sezione «RIEPILOGO» - Verifica </vt:lpstr>
      <vt:lpstr>Fase 3. Trasmissione della domanda - Sezione «RIEPILOGO» - Caricamento</vt:lpstr>
      <vt:lpstr>Fase 3 - Trasmissione della domanda - Sezione «RIEPILOGO» - Trasmissione</vt:lpstr>
      <vt:lpstr>Riferimenti - Assistenza per credenziali e accesso alla piattaforma</vt:lpstr>
      <vt:lpstr>Riferimenti - assistenza applicativa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 alla compilazione della domanda di adesione</dc:title>
  <dc:creator>Michele Beneventi</dc:creator>
  <cp:lastModifiedBy>Giampaolo Satta</cp:lastModifiedBy>
  <cp:revision>807</cp:revision>
  <dcterms:created xsi:type="dcterms:W3CDTF">2018-10-10T14:07:44Z</dcterms:created>
  <dcterms:modified xsi:type="dcterms:W3CDTF">2025-05-20T06:15:23Z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0x0101000C90693CE073DC41BC12C94DC83ED263</vt:lpwstr>
  </property>
</Properties>
</file>